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68" r:id="rId5"/>
    <p:sldId id="308" r:id="rId6"/>
    <p:sldId id="309" r:id="rId7"/>
    <p:sldId id="257" r:id="rId8"/>
    <p:sldId id="269" r:id="rId9"/>
    <p:sldId id="271" r:id="rId10"/>
    <p:sldId id="272" r:id="rId11"/>
    <p:sldId id="276" r:id="rId12"/>
    <p:sldId id="278" r:id="rId13"/>
    <p:sldId id="279" r:id="rId14"/>
    <p:sldId id="280" r:id="rId15"/>
    <p:sldId id="281" r:id="rId16"/>
    <p:sldId id="327" r:id="rId17"/>
    <p:sldId id="328" r:id="rId18"/>
    <p:sldId id="330" r:id="rId19"/>
    <p:sldId id="329" r:id="rId20"/>
    <p:sldId id="282" r:id="rId21"/>
    <p:sldId id="284" r:id="rId22"/>
    <p:sldId id="285" r:id="rId23"/>
    <p:sldId id="331" r:id="rId24"/>
    <p:sldId id="332" r:id="rId25"/>
    <p:sldId id="333" r:id="rId26"/>
    <p:sldId id="334" r:id="rId27"/>
    <p:sldId id="286" r:id="rId28"/>
    <p:sldId id="287" r:id="rId29"/>
    <p:sldId id="288" r:id="rId30"/>
    <p:sldId id="289" r:id="rId31"/>
    <p:sldId id="290" r:id="rId32"/>
    <p:sldId id="291" r:id="rId33"/>
    <p:sldId id="292" r:id="rId34"/>
    <p:sldId id="293" r:id="rId35"/>
    <p:sldId id="335" r:id="rId36"/>
    <p:sldId id="294" r:id="rId37"/>
    <p:sldId id="295" r:id="rId38"/>
    <p:sldId id="297" r:id="rId39"/>
    <p:sldId id="300" r:id="rId40"/>
    <p:sldId id="301" r:id="rId41"/>
    <p:sldId id="302" r:id="rId42"/>
    <p:sldId id="303" r:id="rId43"/>
    <p:sldId id="304" r:id="rId44"/>
    <p:sldId id="307" r:id="rId45"/>
    <p:sldId id="310" r:id="rId46"/>
    <p:sldId id="312" r:id="rId47"/>
    <p:sldId id="313" r:id="rId48"/>
    <p:sldId id="321" r:id="rId49"/>
    <p:sldId id="322" r:id="rId50"/>
    <p:sldId id="311" r:id="rId51"/>
    <p:sldId id="314" r:id="rId52"/>
    <p:sldId id="315" r:id="rId53"/>
    <p:sldId id="324" r:id="rId54"/>
    <p:sldId id="318" r:id="rId55"/>
    <p:sldId id="325" r:id="rId56"/>
    <p:sldId id="317" r:id="rId57"/>
    <p:sldId id="326" r:id="rId58"/>
    <p:sldId id="336" r:id="rId59"/>
    <p:sldId id="337" r:id="rId60"/>
    <p:sldId id="338" r:id="rId61"/>
    <p:sldId id="339" r:id="rId62"/>
    <p:sldId id="340" r:id="rId63"/>
  </p:sldIdLst>
  <p:sldSz cx="13716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74" d="100"/>
          <a:sy n="74" d="100"/>
        </p:scale>
        <p:origin x="1638" y="84"/>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oleObject" Target="../embeddings/oleObject10.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4.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34.wmf"/><Relationship Id="rId7" Type="http://schemas.openxmlformats.org/officeDocument/2006/relationships/image" Target="../media/image37.wmf"/><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5" Type="http://schemas.openxmlformats.org/officeDocument/2006/relationships/image" Target="../media/image36.wmf"/><Relationship Id="rId4" Type="http://schemas.openxmlformats.org/officeDocument/2006/relationships/oleObject" Target="../embeddings/oleObject14.bin"/><Relationship Id="rId9" Type="http://schemas.openxmlformats.org/officeDocument/2006/relationships/image" Target="../media/image38.wmf"/></Relationships>
</file>

<file path=ppt/slides/_rels/slide26.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41.png"/><Relationship Id="rId2" Type="http://schemas.openxmlformats.org/officeDocument/2006/relationships/oleObject" Target="../embeddings/oleObject17.bin"/><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oleObject" Target="../embeddings/oleObject20.bin"/><Relationship Id="rId4" Type="http://schemas.openxmlformats.org/officeDocument/2006/relationships/image" Target="../media/image52.wmf"/></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19644280">
            <a:off x="1806938" y="-623379"/>
            <a:ext cx="5295061" cy="13691357"/>
            <a:chOff x="0" y="0"/>
            <a:chExt cx="1394584" cy="3605954"/>
          </a:xfrm>
        </p:grpSpPr>
        <p:sp>
          <p:nvSpPr>
            <p:cNvPr id="3" name="Freeform 3"/>
            <p:cNvSpPr/>
            <p:nvPr/>
          </p:nvSpPr>
          <p:spPr>
            <a:xfrm>
              <a:off x="0" y="0"/>
              <a:ext cx="1394584" cy="3605954"/>
            </a:xfrm>
            <a:custGeom>
              <a:avLst/>
              <a:gdLst/>
              <a:ahLst/>
              <a:cxnLst/>
              <a:rect l="l" t="t" r="r" b="b"/>
              <a:pathLst>
                <a:path w="1394584" h="3605954">
                  <a:moveTo>
                    <a:pt x="0" y="0"/>
                  </a:moveTo>
                  <a:lnTo>
                    <a:pt x="1394584" y="0"/>
                  </a:lnTo>
                  <a:lnTo>
                    <a:pt x="1394584"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910667" y="7370063"/>
            <a:ext cx="188798" cy="1774810"/>
            <a:chOff x="0" y="0"/>
            <a:chExt cx="270933" cy="873344"/>
          </a:xfrm>
        </p:grpSpPr>
        <p:sp>
          <p:nvSpPr>
            <p:cNvPr id="6" name="Freeform 6"/>
            <p:cNvSpPr/>
            <p:nvPr/>
          </p:nvSpPr>
          <p:spPr>
            <a:xfrm>
              <a:off x="0" y="0"/>
              <a:ext cx="270933" cy="873344"/>
            </a:xfrm>
            <a:custGeom>
              <a:avLst/>
              <a:gdLst/>
              <a:ahLst/>
              <a:cxnLst/>
              <a:rect l="l" t="t" r="r" b="b"/>
              <a:pathLst>
                <a:path w="270933" h="873344">
                  <a:moveTo>
                    <a:pt x="0" y="0"/>
                  </a:moveTo>
                  <a:lnTo>
                    <a:pt x="270933" y="0"/>
                  </a:lnTo>
                  <a:lnTo>
                    <a:pt x="270933" y="873344"/>
                  </a:lnTo>
                  <a:lnTo>
                    <a:pt x="0" y="873344"/>
                  </a:lnTo>
                  <a:close/>
                </a:path>
              </a:pathLst>
            </a:custGeom>
            <a:solidFill>
              <a:srgbClr val="00000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3657600" y="647700"/>
            <a:ext cx="10377832" cy="1538883"/>
          </a:xfrm>
          <a:prstGeom prst="rect">
            <a:avLst/>
          </a:prstGeom>
        </p:spPr>
        <p:txBody>
          <a:bodyPr wrap="square" lIns="0" tIns="0" rIns="0" bIns="0" rtlCol="0" anchor="t">
            <a:spAutoFit/>
          </a:bodyPr>
          <a:lstStyle/>
          <a:p>
            <a:pPr algn="ctr"/>
            <a:r>
              <a:rPr lang="en-US" sz="5000" b="1">
                <a:solidFill>
                  <a:srgbClr val="000000"/>
                </a:solidFill>
                <a:latin typeface="Barlow Condensed" panose="00000506000000000000" pitchFamily="2" charset="0"/>
                <a:cs typeface="Baloo" panose="03080902040302020200" pitchFamily="66" charset="0"/>
              </a:rPr>
              <a:t>TRƯỜNG ĐẠI HỌC CÔNG NGHIỆP TPHCM</a:t>
            </a:r>
          </a:p>
          <a:p>
            <a:pPr algn="ctr"/>
            <a:r>
              <a:rPr lang="en-US" sz="5000" b="1">
                <a:solidFill>
                  <a:srgbClr val="000000"/>
                </a:solidFill>
                <a:latin typeface="Barlow Condensed" panose="00000506000000000000" pitchFamily="2" charset="0"/>
                <a:cs typeface="Baloo" panose="03080902040302020200" pitchFamily="66" charset="0"/>
              </a:rPr>
              <a:t>KHOA CÔNG NGHỆ ĐIỆN</a:t>
            </a:r>
          </a:p>
        </p:txBody>
      </p:sp>
      <p:sp>
        <p:nvSpPr>
          <p:cNvPr id="13" name="AutoShape 13"/>
          <p:cNvSpPr/>
          <p:nvPr/>
        </p:nvSpPr>
        <p:spPr>
          <a:xfrm rot="3487">
            <a:off x="2180802" y="2287627"/>
            <a:ext cx="10377697" cy="0"/>
          </a:xfrm>
          <a:prstGeom prst="line">
            <a:avLst/>
          </a:prstGeom>
          <a:ln w="38100" cap="flat">
            <a:solidFill>
              <a:srgbClr val="243E4D"/>
            </a:solidFill>
            <a:prstDash val="solid"/>
            <a:headEnd type="none" w="sm" len="sm"/>
            <a:tailEnd type="none" w="sm" len="sm"/>
          </a:ln>
        </p:spPr>
      </p:sp>
      <p:pic>
        <p:nvPicPr>
          <p:cNvPr id="1026" name="Picture 2">
            <a:extLst>
              <a:ext uri="{FF2B5EF4-FFF2-40B4-BE49-F238E27FC236}">
                <a16:creationId xmlns:a16="http://schemas.microsoft.com/office/drawing/2014/main" id="{E6E5FA66-CF1B-FFCA-3040-35E681D68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74788"/>
            <a:ext cx="4320000" cy="18847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756DACF-7EE9-668A-0C73-E2D21A2016BA}"/>
              </a:ext>
            </a:extLst>
          </p:cNvPr>
          <p:cNvPicPr>
            <a:picLocks noChangeAspect="1"/>
          </p:cNvPicPr>
          <p:nvPr/>
        </p:nvPicPr>
        <p:blipFill>
          <a:blip r:embed="rId3"/>
          <a:stretch>
            <a:fillRect/>
          </a:stretch>
        </p:blipFill>
        <p:spPr>
          <a:xfrm>
            <a:off x="854468" y="6222300"/>
            <a:ext cx="3600000" cy="3600000"/>
          </a:xfrm>
          <a:prstGeom prst="rect">
            <a:avLst/>
          </a:prstGeom>
        </p:spPr>
      </p:pic>
      <p:sp>
        <p:nvSpPr>
          <p:cNvPr id="36" name="TextBox 10">
            <a:extLst>
              <a:ext uri="{FF2B5EF4-FFF2-40B4-BE49-F238E27FC236}">
                <a16:creationId xmlns:a16="http://schemas.microsoft.com/office/drawing/2014/main" id="{1451D8EA-F7E5-2E5C-67FB-5582279504B7}"/>
              </a:ext>
            </a:extLst>
          </p:cNvPr>
          <p:cNvSpPr txBox="1"/>
          <p:nvPr/>
        </p:nvSpPr>
        <p:spPr>
          <a:xfrm>
            <a:off x="1816150" y="3265722"/>
            <a:ext cx="10377832" cy="769441"/>
          </a:xfrm>
          <a:prstGeom prst="rect">
            <a:avLst/>
          </a:prstGeom>
          <a:noFill/>
          <a:ln w="38100">
            <a:solidFill>
              <a:srgbClr val="243E4D"/>
            </a:solidFill>
          </a:ln>
        </p:spPr>
        <p:txBody>
          <a:bodyPr wrap="square" lIns="0" tIns="0" rIns="0" bIns="0" rtlCol="0" anchor="t">
            <a:spAutoFit/>
          </a:bodyPr>
          <a:lstStyle/>
          <a:p>
            <a:pPr algn="ctr"/>
            <a:endParaRPr lang="en-US" sz="5000" b="1">
              <a:solidFill>
                <a:schemeClr val="accent6">
                  <a:lumMod val="50000"/>
                </a:schemeClr>
              </a:solidFill>
              <a:latin typeface="Montserrat ExtraBold" panose="00000900000000000000" pitchFamily="2" charset="0"/>
              <a:cs typeface="Baloo" panose="03080902040302020200" pitchFamily="66" charset="0"/>
            </a:endParaRPr>
          </a:p>
        </p:txBody>
      </p:sp>
      <p:sp>
        <p:nvSpPr>
          <p:cNvPr id="37" name="TextBox 10">
            <a:extLst>
              <a:ext uri="{FF2B5EF4-FFF2-40B4-BE49-F238E27FC236}">
                <a16:creationId xmlns:a16="http://schemas.microsoft.com/office/drawing/2014/main" id="{ADC57696-CA42-435D-7F0D-B1DEA90123F1}"/>
              </a:ext>
            </a:extLst>
          </p:cNvPr>
          <p:cNvSpPr txBox="1"/>
          <p:nvPr/>
        </p:nvSpPr>
        <p:spPr>
          <a:xfrm>
            <a:off x="1669084" y="3042584"/>
            <a:ext cx="10377832" cy="769441"/>
          </a:xfrm>
          <a:prstGeom prst="rect">
            <a:avLst/>
          </a:prstGeom>
          <a:solidFill>
            <a:schemeClr val="bg2"/>
          </a:solidFill>
        </p:spPr>
        <p:txBody>
          <a:bodyPr wrap="square" lIns="0" tIns="0" rIns="0" bIns="0" rtlCol="0" anchor="t">
            <a:spAutoFit/>
          </a:bodyPr>
          <a:lstStyle/>
          <a:p>
            <a:pPr algn="ctr"/>
            <a:r>
              <a:rPr lang="en-US" sz="5000" b="1">
                <a:solidFill>
                  <a:schemeClr val="accent6">
                    <a:lumMod val="50000"/>
                  </a:schemeClr>
                </a:solidFill>
                <a:latin typeface="Montserrat ExtraBold" panose="00000900000000000000" pitchFamily="2" charset="0"/>
                <a:cs typeface="Baloo" panose="03080902040302020200" pitchFamily="66" charset="0"/>
              </a:rPr>
              <a:t>KHÓA LUẬN TỐT NGHIỆP</a:t>
            </a:r>
          </a:p>
        </p:txBody>
      </p:sp>
      <p:sp>
        <p:nvSpPr>
          <p:cNvPr id="39" name="TextBox 38">
            <a:extLst>
              <a:ext uri="{FF2B5EF4-FFF2-40B4-BE49-F238E27FC236}">
                <a16:creationId xmlns:a16="http://schemas.microsoft.com/office/drawing/2014/main" id="{7C3BA98A-1FC6-1AC9-2A57-534DDC29DBCE}"/>
              </a:ext>
            </a:extLst>
          </p:cNvPr>
          <p:cNvSpPr txBox="1"/>
          <p:nvPr/>
        </p:nvSpPr>
        <p:spPr>
          <a:xfrm>
            <a:off x="1328678" y="4479534"/>
            <a:ext cx="12046916" cy="2000548"/>
          </a:xfrm>
          <a:prstGeom prst="rect">
            <a:avLst/>
          </a:prstGeom>
        </p:spPr>
        <p:txBody>
          <a:bodyPr wrap="square" lIns="0" tIns="0" rIns="0" bIns="0" rtlCol="0" anchor="t">
            <a:spAutoFit/>
          </a:bodyPr>
          <a:lstStyle/>
          <a:p>
            <a:r>
              <a:rPr lang="en-US" sz="3000" b="1" i="1" u="sng">
                <a:solidFill>
                  <a:schemeClr val="tx2">
                    <a:lumMod val="75000"/>
                  </a:schemeClr>
                </a:solidFill>
                <a:latin typeface="+mj-lt"/>
                <a:cs typeface="Baloo" panose="03080902040302020200" pitchFamily="66" charset="0"/>
              </a:rPr>
              <a:t>Đề tài:</a:t>
            </a:r>
          </a:p>
          <a:p>
            <a:pPr algn="ctr"/>
            <a:r>
              <a:rPr lang="en-US" sz="5000" b="1">
                <a:solidFill>
                  <a:schemeClr val="tx2">
                    <a:lumMod val="75000"/>
                  </a:schemeClr>
                </a:solidFill>
                <a:latin typeface="Bahnschrift" panose="020B0502040204020203" pitchFamily="34" charset="0"/>
                <a:cs typeface="Baloo" panose="03080902040302020200" pitchFamily="66" charset="0"/>
              </a:rPr>
              <a:t>THIẾT KẾ MÔ HÌNH SẠC NHANH CHO</a:t>
            </a:r>
          </a:p>
          <a:p>
            <a:pPr algn="ctr"/>
            <a:r>
              <a:rPr lang="en-US" sz="5000" b="1">
                <a:solidFill>
                  <a:schemeClr val="tx2">
                    <a:lumMod val="75000"/>
                  </a:schemeClr>
                </a:solidFill>
                <a:latin typeface="Bahnschrift" panose="020B0502040204020203" pitchFamily="34" charset="0"/>
                <a:cs typeface="Baloo" panose="03080902040302020200" pitchFamily="66" charset="0"/>
              </a:rPr>
              <a:t>PIN LITHIUM ION</a:t>
            </a:r>
          </a:p>
        </p:txBody>
      </p:sp>
      <p:sp>
        <p:nvSpPr>
          <p:cNvPr id="44" name="Rectangle 43">
            <a:extLst>
              <a:ext uri="{FF2B5EF4-FFF2-40B4-BE49-F238E27FC236}">
                <a16:creationId xmlns:a16="http://schemas.microsoft.com/office/drawing/2014/main" id="{64C1D901-5552-AEAC-E08C-5ED689D70C8F}"/>
              </a:ext>
            </a:extLst>
          </p:cNvPr>
          <p:cNvSpPr/>
          <p:nvPr/>
        </p:nvSpPr>
        <p:spPr>
          <a:xfrm>
            <a:off x="7747248" y="7370936"/>
            <a:ext cx="4875124" cy="1049163"/>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10">
            <a:extLst>
              <a:ext uri="{FF2B5EF4-FFF2-40B4-BE49-F238E27FC236}">
                <a16:creationId xmlns:a16="http://schemas.microsoft.com/office/drawing/2014/main" id="{7E2A7798-E4E9-2206-E01F-3D2B8DA78FF8}"/>
              </a:ext>
            </a:extLst>
          </p:cNvPr>
          <p:cNvSpPr txBox="1"/>
          <p:nvPr/>
        </p:nvSpPr>
        <p:spPr>
          <a:xfrm>
            <a:off x="7369651" y="7603988"/>
            <a:ext cx="4982534" cy="1306961"/>
          </a:xfrm>
          <a:prstGeom prst="rect">
            <a:avLst/>
          </a:prstGeom>
          <a:solidFill>
            <a:srgbClr val="F6F4EF"/>
          </a:solidFill>
        </p:spPr>
        <p:txBody>
          <a:bodyPr wrap="square" lIns="0" tIns="0" rIns="0" bIns="0" rtlCol="0" anchor="t">
            <a:spAutoFit/>
          </a:bodyPr>
          <a:lstStyle/>
          <a:p>
            <a:pPr>
              <a:lnSpc>
                <a:spcPct val="150000"/>
              </a:lnSpc>
            </a:pPr>
            <a:r>
              <a:rPr lang="en-US" sz="3000" b="1">
                <a:latin typeface="Montserrat Medium" panose="00000600000000000000" pitchFamily="2" charset="0"/>
                <a:cs typeface="Baloo" panose="03080902040302020200" pitchFamily="66" charset="0"/>
              </a:rPr>
              <a:t>GVHD:	TS. Trần Tấn Tài</a:t>
            </a:r>
          </a:p>
          <a:p>
            <a:pPr>
              <a:lnSpc>
                <a:spcPct val="150000"/>
              </a:lnSpc>
            </a:pPr>
            <a:r>
              <a:rPr lang="en-US" sz="3000" b="1">
                <a:latin typeface="Montserrat Medium" panose="00000600000000000000" pitchFamily="2" charset="0"/>
                <a:cs typeface="Baloo" panose="03080902040302020200" pitchFamily="66" charset="0"/>
              </a:rPr>
              <a:t>SVTH:	Hồ Công Trình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C35165-01F8-B465-156E-DE8A57842F8C}"/>
              </a:ext>
            </a:extLst>
          </p:cNvPr>
          <p:cNvGrpSpPr/>
          <p:nvPr/>
        </p:nvGrpSpPr>
        <p:grpSpPr>
          <a:xfrm>
            <a:off x="-1" y="0"/>
            <a:ext cx="6476999" cy="10287000"/>
            <a:chOff x="0" y="0"/>
            <a:chExt cx="1868893" cy="2709333"/>
          </a:xfrm>
        </p:grpSpPr>
        <p:sp>
          <p:nvSpPr>
            <p:cNvPr id="6" name="Freeform 3">
              <a:extLst>
                <a:ext uri="{FF2B5EF4-FFF2-40B4-BE49-F238E27FC236}">
                  <a16:creationId xmlns:a16="http://schemas.microsoft.com/office/drawing/2014/main" id="{E06E5C81-69C4-FF1E-2580-DAB676820FD0}"/>
                </a:ext>
              </a:extLst>
            </p:cNvPr>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7" name="TextBox 4">
              <a:extLst>
                <a:ext uri="{FF2B5EF4-FFF2-40B4-BE49-F238E27FC236}">
                  <a16:creationId xmlns:a16="http://schemas.microsoft.com/office/drawing/2014/main" id="{79FA4366-3F20-3F0B-5F6F-7C9747C2137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8" name="TextBox 10">
            <a:extLst>
              <a:ext uri="{FF2B5EF4-FFF2-40B4-BE49-F238E27FC236}">
                <a16:creationId xmlns:a16="http://schemas.microsoft.com/office/drawing/2014/main" id="{129D6CA1-E245-EEB0-8BDC-831A7F62A72E}"/>
              </a:ext>
            </a:extLst>
          </p:cNvPr>
          <p:cNvSpPr txBox="1"/>
          <p:nvPr/>
        </p:nvSpPr>
        <p:spPr>
          <a:xfrm>
            <a:off x="1371600" y="1181100"/>
            <a:ext cx="6905677" cy="1538883"/>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162800" cy="1538883"/>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Hiệu chỉnh hệ số công suất (PFC) là gì</a:t>
            </a:r>
          </a:p>
        </p:txBody>
      </p:sp>
      <p:sp>
        <p:nvSpPr>
          <p:cNvPr id="15" name="TextBox 14">
            <a:extLst>
              <a:ext uri="{FF2B5EF4-FFF2-40B4-BE49-F238E27FC236}">
                <a16:creationId xmlns:a16="http://schemas.microsoft.com/office/drawing/2014/main" id="{EE81AF06-C252-A0CA-C5A3-556D1C75A2F0}"/>
              </a:ext>
            </a:extLst>
          </p:cNvPr>
          <p:cNvSpPr txBox="1"/>
          <p:nvPr/>
        </p:nvSpPr>
        <p:spPr>
          <a:xfrm>
            <a:off x="2735629" y="3427036"/>
            <a:ext cx="9080764" cy="118500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Hệ số công suất </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được định nghĩa đơn giản là tỷ lệ giữa công suất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tác dụng</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và công suất biểu kiến</a:t>
            </a:r>
            <a:endPar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2FA0DBE9-DD9B-37CF-98F0-5E9C73B6F8F7}"/>
              </a:ext>
            </a:extLst>
          </p:cNvPr>
          <p:cNvSpPr txBox="1"/>
          <p:nvPr/>
        </p:nvSpPr>
        <p:spPr>
          <a:xfrm>
            <a:off x="841181" y="7200902"/>
            <a:ext cx="5307775" cy="1762085"/>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Nếu cả dòng điện và điện áp đều có dạng hình sin và cùng pha thì hệ số công suất là 1.</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6B86E400-7DAF-06EF-A840-DCA02DFF9E88}"/>
              </a:ext>
            </a:extLst>
          </p:cNvPr>
          <p:cNvSpPr txBox="1"/>
          <p:nvPr/>
        </p:nvSpPr>
        <p:spPr>
          <a:xfrm>
            <a:off x="7239004" y="7200901"/>
            <a:ext cx="5562600" cy="1762085"/>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Nếu cả hai đều hình sin nhưng không cùng pha thì hệ số công suất là </a:t>
            </a: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t>
            </a:r>
            <a:r>
              <a:rPr lang="vi-VN"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osin của góc lệch pha</a:t>
            </a: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2" name="Object 1">
            <a:extLst>
              <a:ext uri="{FF2B5EF4-FFF2-40B4-BE49-F238E27FC236}">
                <a16:creationId xmlns:a16="http://schemas.microsoft.com/office/drawing/2014/main" id="{657D34E0-9B6F-CCAC-8A28-433098A72059}"/>
              </a:ext>
            </a:extLst>
          </p:cNvPr>
          <p:cNvGraphicFramePr>
            <a:graphicFrameLocks noChangeAspect="1"/>
          </p:cNvGraphicFramePr>
          <p:nvPr>
            <p:extLst>
              <p:ext uri="{D42A27DB-BD31-4B8C-83A1-F6EECF244321}">
                <p14:modId xmlns:p14="http://schemas.microsoft.com/office/powerpoint/2010/main" val="1713844904"/>
              </p:ext>
            </p:extLst>
          </p:nvPr>
        </p:nvGraphicFramePr>
        <p:xfrm>
          <a:off x="5530850" y="5337175"/>
          <a:ext cx="2654300" cy="1282700"/>
        </p:xfrm>
        <a:graphic>
          <a:graphicData uri="http://schemas.openxmlformats.org/presentationml/2006/ole">
            <mc:AlternateContent xmlns:mc="http://schemas.openxmlformats.org/markup-compatibility/2006">
              <mc:Choice xmlns:v="urn:schemas-microsoft-com:vml" Requires="v">
                <p:oleObj name="Equation" r:id="rId2" imgW="2654280" imgH="1282680" progId="Equation.DSMT4">
                  <p:embed/>
                </p:oleObj>
              </mc:Choice>
              <mc:Fallback>
                <p:oleObj name="Equation" r:id="rId2" imgW="2654280" imgH="1282680" progId="Equation.DSMT4">
                  <p:embed/>
                  <p:pic>
                    <p:nvPicPr>
                      <p:cNvPr id="0" name=""/>
                      <p:cNvPicPr/>
                      <p:nvPr/>
                    </p:nvPicPr>
                    <p:blipFill>
                      <a:blip r:embed="rId3"/>
                      <a:stretch>
                        <a:fillRect/>
                      </a:stretch>
                    </p:blipFill>
                    <p:spPr>
                      <a:xfrm>
                        <a:off x="5530850" y="5337175"/>
                        <a:ext cx="2654300" cy="1282700"/>
                      </a:xfrm>
                      <a:prstGeom prst="rect">
                        <a:avLst/>
                      </a:prstGeom>
                    </p:spPr>
                  </p:pic>
                </p:oleObj>
              </mc:Fallback>
            </mc:AlternateContent>
          </a:graphicData>
        </a:graphic>
      </p:graphicFrame>
    </p:spTree>
    <p:extLst>
      <p:ext uri="{BB962C8B-B14F-4D97-AF65-F5344CB8AC3E}">
        <p14:creationId xmlns:p14="http://schemas.microsoft.com/office/powerpoint/2010/main" val="264400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18"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C35165-01F8-B465-156E-DE8A57842F8C}"/>
              </a:ext>
            </a:extLst>
          </p:cNvPr>
          <p:cNvGrpSpPr/>
          <p:nvPr/>
        </p:nvGrpSpPr>
        <p:grpSpPr>
          <a:xfrm>
            <a:off x="7162421" y="0"/>
            <a:ext cx="6553579" cy="10287000"/>
            <a:chOff x="0" y="0"/>
            <a:chExt cx="1868893" cy="2709333"/>
          </a:xfrm>
        </p:grpSpPr>
        <p:sp>
          <p:nvSpPr>
            <p:cNvPr id="6" name="Freeform 3">
              <a:extLst>
                <a:ext uri="{FF2B5EF4-FFF2-40B4-BE49-F238E27FC236}">
                  <a16:creationId xmlns:a16="http://schemas.microsoft.com/office/drawing/2014/main" id="{E06E5C81-69C4-FF1E-2580-DAB676820FD0}"/>
                </a:ext>
              </a:extLst>
            </p:cNvPr>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7" name="TextBox 4">
              <a:extLst>
                <a:ext uri="{FF2B5EF4-FFF2-40B4-BE49-F238E27FC236}">
                  <a16:creationId xmlns:a16="http://schemas.microsoft.com/office/drawing/2014/main" id="{79FA4366-3F20-3F0B-5F6F-7C9747C2137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8" name="TextBox 10">
            <a:extLst>
              <a:ext uri="{FF2B5EF4-FFF2-40B4-BE49-F238E27FC236}">
                <a16:creationId xmlns:a16="http://schemas.microsoft.com/office/drawing/2014/main" id="{129D6CA1-E245-EEB0-8BDC-831A7F62A72E}"/>
              </a:ext>
            </a:extLst>
          </p:cNvPr>
          <p:cNvSpPr txBox="1"/>
          <p:nvPr/>
        </p:nvSpPr>
        <p:spPr>
          <a:xfrm>
            <a:off x="1371600" y="1181100"/>
            <a:ext cx="6905677" cy="1538883"/>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162800" cy="1538883"/>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Hiệu chỉnh hệ số công suất (PFC) là gì</a:t>
            </a:r>
          </a:p>
        </p:txBody>
      </p:sp>
      <p:sp>
        <p:nvSpPr>
          <p:cNvPr id="15" name="TextBox 14">
            <a:extLst>
              <a:ext uri="{FF2B5EF4-FFF2-40B4-BE49-F238E27FC236}">
                <a16:creationId xmlns:a16="http://schemas.microsoft.com/office/drawing/2014/main" id="{EE81AF06-C252-A0CA-C5A3-556D1C75A2F0}"/>
              </a:ext>
            </a:extLst>
          </p:cNvPr>
          <p:cNvSpPr txBox="1"/>
          <p:nvPr/>
        </p:nvSpPr>
        <p:spPr>
          <a:xfrm>
            <a:off x="1143000" y="3606936"/>
            <a:ext cx="11430000" cy="1185004"/>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Tỷ</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số của tổng thành phần sóng hài với thành phần cơ bản</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được biểu thị bằng một thuật ngữ gọi là THD</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Total Harmonic Distortion.</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graphicFrame>
        <p:nvGraphicFramePr>
          <p:cNvPr id="12" name="Object 11">
            <a:extLst>
              <a:ext uri="{FF2B5EF4-FFF2-40B4-BE49-F238E27FC236}">
                <a16:creationId xmlns:a16="http://schemas.microsoft.com/office/drawing/2014/main" id="{9C87CAFC-785A-5377-05C3-98700BB25CE6}"/>
              </a:ext>
            </a:extLst>
          </p:cNvPr>
          <p:cNvGraphicFramePr>
            <a:graphicFrameLocks noChangeAspect="1"/>
          </p:cNvGraphicFramePr>
          <p:nvPr>
            <p:extLst>
              <p:ext uri="{D42A27DB-BD31-4B8C-83A1-F6EECF244321}">
                <p14:modId xmlns:p14="http://schemas.microsoft.com/office/powerpoint/2010/main" val="1291457440"/>
              </p:ext>
            </p:extLst>
          </p:nvPr>
        </p:nvGraphicFramePr>
        <p:xfrm>
          <a:off x="1778380" y="7658100"/>
          <a:ext cx="4775200" cy="1511300"/>
        </p:xfrm>
        <a:graphic>
          <a:graphicData uri="http://schemas.openxmlformats.org/presentationml/2006/ole">
            <mc:AlternateContent xmlns:mc="http://schemas.openxmlformats.org/markup-compatibility/2006">
              <mc:Choice xmlns:v="urn:schemas-microsoft-com:vml" Requires="v">
                <p:oleObj name="Equation" r:id="rId2" imgW="4775040" imgH="1511280" progId="Equation.DSMT4">
                  <p:embed/>
                </p:oleObj>
              </mc:Choice>
              <mc:Fallback>
                <p:oleObj name="Equation" r:id="rId2" imgW="4775040" imgH="1511280" progId="Equation.DSMT4">
                  <p:embed/>
                  <p:pic>
                    <p:nvPicPr>
                      <p:cNvPr id="0" name=""/>
                      <p:cNvPicPr/>
                      <p:nvPr/>
                    </p:nvPicPr>
                    <p:blipFill>
                      <a:blip r:embed="rId3"/>
                      <a:stretch>
                        <a:fillRect/>
                      </a:stretch>
                    </p:blipFill>
                    <p:spPr>
                      <a:xfrm>
                        <a:off x="1778380" y="7658100"/>
                        <a:ext cx="4775200" cy="15113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211EBEB-6E5D-CD3F-8A51-9C4F29B1C3C8}"/>
              </a:ext>
            </a:extLst>
          </p:cNvPr>
          <p:cNvGraphicFramePr>
            <a:graphicFrameLocks noChangeAspect="1"/>
          </p:cNvGraphicFramePr>
          <p:nvPr>
            <p:extLst>
              <p:ext uri="{D42A27DB-BD31-4B8C-83A1-F6EECF244321}">
                <p14:modId xmlns:p14="http://schemas.microsoft.com/office/powerpoint/2010/main" val="3610403426"/>
              </p:ext>
            </p:extLst>
          </p:nvPr>
        </p:nvGraphicFramePr>
        <p:xfrm>
          <a:off x="7785101" y="7658100"/>
          <a:ext cx="5016500" cy="1320800"/>
        </p:xfrm>
        <a:graphic>
          <a:graphicData uri="http://schemas.openxmlformats.org/presentationml/2006/ole">
            <mc:AlternateContent xmlns:mc="http://schemas.openxmlformats.org/markup-compatibility/2006">
              <mc:Choice xmlns:v="urn:schemas-microsoft-com:vml" Requires="v">
                <p:oleObj name="Equation" r:id="rId4" imgW="5016240" imgH="1320480" progId="Equation.DSMT4">
                  <p:embed/>
                </p:oleObj>
              </mc:Choice>
              <mc:Fallback>
                <p:oleObj name="Equation" r:id="rId4" imgW="5016240" imgH="1320480" progId="Equation.DSMT4">
                  <p:embed/>
                  <p:pic>
                    <p:nvPicPr>
                      <p:cNvPr id="0" name=""/>
                      <p:cNvPicPr/>
                      <p:nvPr/>
                    </p:nvPicPr>
                    <p:blipFill>
                      <a:blip r:embed="rId5"/>
                      <a:stretch>
                        <a:fillRect/>
                      </a:stretch>
                    </p:blipFill>
                    <p:spPr>
                      <a:xfrm>
                        <a:off x="7785101" y="7658100"/>
                        <a:ext cx="5016500" cy="1320800"/>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C1A29B5F-3357-30AC-08C6-42BF2943EFC8}"/>
              </a:ext>
            </a:extLst>
          </p:cNvPr>
          <p:cNvSpPr txBox="1"/>
          <p:nvPr/>
        </p:nvSpPr>
        <p:spPr>
          <a:xfrm>
            <a:off x="3484082" y="5404046"/>
            <a:ext cx="6908800" cy="1185004"/>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Phương trình sau thể hiện mối quan hệ giữa độ méo hài và hệ số công suất.</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Tree>
    <p:extLst>
      <p:ext uri="{BB962C8B-B14F-4D97-AF65-F5344CB8AC3E}">
        <p14:creationId xmlns:p14="http://schemas.microsoft.com/office/powerpoint/2010/main" val="32690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14"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4" y="1380241"/>
            <a:ext cx="8886876"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220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chuyển đổi AC/DC PFC</a:t>
            </a:r>
          </a:p>
        </p:txBody>
      </p:sp>
      <p:sp>
        <p:nvSpPr>
          <p:cNvPr id="11" name="TextBox 4">
            <a:extLst>
              <a:ext uri="{FF2B5EF4-FFF2-40B4-BE49-F238E27FC236}">
                <a16:creationId xmlns:a16="http://schemas.microsoft.com/office/drawing/2014/main" id="{CA6A90E0-D4D5-EA8E-B16D-0F999F3DE74B}"/>
              </a:ext>
            </a:extLst>
          </p:cNvPr>
          <p:cNvSpPr txBox="1"/>
          <p:nvPr/>
        </p:nvSpPr>
        <p:spPr>
          <a:xfrm>
            <a:off x="2477288" y="7662057"/>
            <a:ext cx="8458200" cy="14035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30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Sử dụng bộ chuyển đổi tăng áp PFC truyền thống, hoạt động ở chế độ CCM</a:t>
            </a:r>
          </a:p>
        </p:txBody>
      </p:sp>
      <p:pic>
        <p:nvPicPr>
          <p:cNvPr id="1030" name="Picture 6">
            <a:extLst>
              <a:ext uri="{FF2B5EF4-FFF2-40B4-BE49-F238E27FC236}">
                <a16:creationId xmlns:a16="http://schemas.microsoft.com/office/drawing/2014/main" id="{A302B8A2-2C36-BFE4-F9DF-D5C32FA3D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900" y="2333068"/>
            <a:ext cx="9000000" cy="491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randombar(horizontal)">
                                      <p:cBhvr>
                                        <p:cTn id="15" dur="500"/>
                                        <p:tgtEl>
                                          <p:spTgt spid="103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hoạt động</a:t>
            </a:r>
          </a:p>
        </p:txBody>
      </p:sp>
      <p:sp>
        <p:nvSpPr>
          <p:cNvPr id="5" name="TextBox 4">
            <a:extLst>
              <a:ext uri="{FF2B5EF4-FFF2-40B4-BE49-F238E27FC236}">
                <a16:creationId xmlns:a16="http://schemas.microsoft.com/office/drawing/2014/main" id="{CA6A90E0-D4D5-EA8E-B16D-0F999F3DE74B}"/>
              </a:ext>
            </a:extLst>
          </p:cNvPr>
          <p:cNvSpPr txBox="1"/>
          <p:nvPr/>
        </p:nvSpPr>
        <p:spPr>
          <a:xfrm>
            <a:off x="1581150" y="2733403"/>
            <a:ext cx="10553700" cy="215943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Mục tiêu chung của bộ biến đổi PFC tăng áp là đóng và cắt khóa bán dẫn (S1) nhanh chóng với tỉ lệ đóng mở khác nhau, kết hợp với các phần tử lưu trữ năng lượng để làm cho dòng điện đầu vào (Iac) có dạng hình sin và cùng pha với điện áp đầu vào (Vac).</a:t>
            </a:r>
          </a:p>
        </p:txBody>
      </p:sp>
      <p:pic>
        <p:nvPicPr>
          <p:cNvPr id="2050" name="Picture 2">
            <a:extLst>
              <a:ext uri="{FF2B5EF4-FFF2-40B4-BE49-F238E27FC236}">
                <a16:creationId xmlns:a16="http://schemas.microsoft.com/office/drawing/2014/main" id="{275B3F20-B870-2062-C3CA-E55C84AE0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98"/>
          <a:stretch/>
        </p:blipFill>
        <p:spPr bwMode="auto">
          <a:xfrm>
            <a:off x="1581150" y="5178188"/>
            <a:ext cx="10423662"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randombar(horizontal)">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hoạt động</a:t>
            </a:r>
          </a:p>
        </p:txBody>
      </p:sp>
      <p:sp>
        <p:nvSpPr>
          <p:cNvPr id="5" name="TextBox 4">
            <a:extLst>
              <a:ext uri="{FF2B5EF4-FFF2-40B4-BE49-F238E27FC236}">
                <a16:creationId xmlns:a16="http://schemas.microsoft.com/office/drawing/2014/main" id="{CA6A90E0-D4D5-EA8E-B16D-0F999F3DE74B}"/>
              </a:ext>
            </a:extLst>
          </p:cNvPr>
          <p:cNvSpPr txBox="1"/>
          <p:nvPr/>
        </p:nvSpPr>
        <p:spPr>
          <a:xfrm>
            <a:off x="1581150" y="2525329"/>
            <a:ext cx="10553700" cy="215943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Ở t</a:t>
            </a:r>
            <a:r>
              <a:rPr lang="vi-VN"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rạng thái đầu tiên</a:t>
            </a: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vi-VN"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khóa S1 đóng</a:t>
            </a: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uộn cảm được nạp năng lượng bởi phía AC của mạch thông qua bộ chỉnh lưu, dòng điện qua cuộn cảm sẽ tăng lên. Đồng thời, đi-ốt Dpfc phân cực ngược và tụ điện cấp năng lượng cho tải.</a:t>
            </a:r>
            <a:endPar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3074" name="Picture 2">
            <a:extLst>
              <a:ext uri="{FF2B5EF4-FFF2-40B4-BE49-F238E27FC236}">
                <a16:creationId xmlns:a16="http://schemas.microsoft.com/office/drawing/2014/main" id="{502AB0DD-1D58-DC4A-E608-BEA11CF58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65"/>
          <a:stretch/>
        </p:blipFill>
        <p:spPr bwMode="auto">
          <a:xfrm>
            <a:off x="1256440" y="5306759"/>
            <a:ext cx="1120312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randombar(horizontal)">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hoạt động</a:t>
            </a:r>
          </a:p>
        </p:txBody>
      </p:sp>
      <p:sp>
        <p:nvSpPr>
          <p:cNvPr id="5" name="TextBox 4">
            <a:extLst>
              <a:ext uri="{FF2B5EF4-FFF2-40B4-BE49-F238E27FC236}">
                <a16:creationId xmlns:a16="http://schemas.microsoft.com/office/drawing/2014/main" id="{CA6A90E0-D4D5-EA8E-B16D-0F999F3DE74B}"/>
              </a:ext>
            </a:extLst>
          </p:cNvPr>
          <p:cNvSpPr txBox="1"/>
          <p:nvPr/>
        </p:nvSpPr>
        <p:spPr>
          <a:xfrm>
            <a:off x="1581150" y="2398520"/>
            <a:ext cx="10553700" cy="1097608"/>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Ở t</a:t>
            </a:r>
            <a:r>
              <a:rPr lang="vi-VN"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rạng thái </a:t>
            </a: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thứ 2,</a:t>
            </a:r>
            <a:r>
              <a:rPr lang="vi-VN"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khóa S1 </a:t>
            </a: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ngắt:</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uộn cảm giải phóng năng lượng (dòng điện giảm) cấp điện cho tải và nạp lại tụ điện.</a:t>
            </a:r>
            <a:endPar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4098" name="Picture 2">
            <a:extLst>
              <a:ext uri="{FF2B5EF4-FFF2-40B4-BE49-F238E27FC236}">
                <a16:creationId xmlns:a16="http://schemas.microsoft.com/office/drawing/2014/main" id="{A7463928-0B81-41C4-DB5E-F4EB359E7D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67"/>
          <a:stretch/>
        </p:blipFill>
        <p:spPr bwMode="auto">
          <a:xfrm>
            <a:off x="1254226" y="5668637"/>
            <a:ext cx="11207547"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CBCB1D-7A93-7ED6-0BAA-878323EB9BE9}"/>
              </a:ext>
            </a:extLst>
          </p:cNvPr>
          <p:cNvSpPr txBox="1"/>
          <p:nvPr/>
        </p:nvSpPr>
        <p:spPr>
          <a:xfrm>
            <a:off x="1581150" y="3537155"/>
            <a:ext cx="10553700" cy="16285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Lưu ý: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Hai trạng thái trên chỉ thể hiện trong nửa bán kì dương của điện áp đầu vào, ở nửa bán kì âm tương tự, ngoại trừ dòng điện đi qua 2 đi-ốt còn lại của bộ chỉnh lưu.</a:t>
            </a:r>
          </a:p>
        </p:txBody>
      </p:sp>
    </p:spTree>
    <p:extLst>
      <p:ext uri="{BB962C8B-B14F-4D97-AF65-F5344CB8AC3E}">
        <p14:creationId xmlns:p14="http://schemas.microsoft.com/office/powerpoint/2010/main" val="10085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randombar(horizontal)">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graphicFrame>
        <p:nvGraphicFramePr>
          <p:cNvPr id="15" name="Table 14">
            <a:extLst>
              <a:ext uri="{FF2B5EF4-FFF2-40B4-BE49-F238E27FC236}">
                <a16:creationId xmlns:a16="http://schemas.microsoft.com/office/drawing/2014/main" id="{10721228-B7B2-2DB0-389C-A729A1AF2791}"/>
              </a:ext>
            </a:extLst>
          </p:cNvPr>
          <p:cNvGraphicFramePr>
            <a:graphicFrameLocks noGrp="1"/>
          </p:cNvGraphicFramePr>
          <p:nvPr>
            <p:extLst>
              <p:ext uri="{D42A27DB-BD31-4B8C-83A1-F6EECF244321}">
                <p14:modId xmlns:p14="http://schemas.microsoft.com/office/powerpoint/2010/main" val="3978000749"/>
              </p:ext>
            </p:extLst>
          </p:nvPr>
        </p:nvGraphicFramePr>
        <p:xfrm>
          <a:off x="1399857" y="3068098"/>
          <a:ext cx="10916285" cy="3509172"/>
        </p:xfrm>
        <a:graphic>
          <a:graphicData uri="http://schemas.openxmlformats.org/drawingml/2006/table">
            <a:tbl>
              <a:tblPr firstRow="1" firstCol="1" bandRow="1">
                <a:tableStyleId>{616DA210-FB5B-4158-B5E0-FEB733F419BA}</a:tableStyleId>
              </a:tblPr>
              <a:tblGrid>
                <a:gridCol w="5456588">
                  <a:extLst>
                    <a:ext uri="{9D8B030D-6E8A-4147-A177-3AD203B41FA5}">
                      <a16:colId xmlns:a16="http://schemas.microsoft.com/office/drawing/2014/main" val="3851361084"/>
                    </a:ext>
                  </a:extLst>
                </a:gridCol>
                <a:gridCol w="5459697">
                  <a:extLst>
                    <a:ext uri="{9D8B030D-6E8A-4147-A177-3AD203B41FA5}">
                      <a16:colId xmlns:a16="http://schemas.microsoft.com/office/drawing/2014/main" val="3656442103"/>
                    </a:ext>
                  </a:extLst>
                </a:gridCol>
              </a:tblGrid>
              <a:tr h="584862">
                <a:tc>
                  <a:txBody>
                    <a:bodyPr/>
                    <a:lstStyle/>
                    <a:p>
                      <a:pPr algn="ctr">
                        <a:lnSpc>
                          <a:spcPct val="115000"/>
                        </a:lnSpc>
                      </a:pPr>
                      <a:r>
                        <a:rPr lang="en-US" sz="2500">
                          <a:effectLst/>
                        </a:rPr>
                        <a:t>Điện áp cấp</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b="0">
                          <a:effectLst/>
                        </a:rPr>
                        <a:t>195 VAC – 270 VAC 50 Hz</a:t>
                      </a:r>
                      <a:endParaRPr lang="en-US" sz="2500" b="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5288114"/>
                  </a:ext>
                </a:extLst>
              </a:tr>
              <a:tr h="584862">
                <a:tc>
                  <a:txBody>
                    <a:bodyPr/>
                    <a:lstStyle/>
                    <a:p>
                      <a:pPr algn="ctr">
                        <a:lnSpc>
                          <a:spcPct val="115000"/>
                        </a:lnSpc>
                      </a:pPr>
                      <a:r>
                        <a:rPr lang="en-US" sz="2500">
                          <a:effectLst/>
                        </a:rPr>
                        <a:t>Điện áp ngõ ra</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a:effectLst/>
                        </a:rPr>
                        <a:t>390 VDC</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3409737"/>
                  </a:ext>
                </a:extLst>
              </a:tr>
              <a:tr h="584862">
                <a:tc>
                  <a:txBody>
                    <a:bodyPr/>
                    <a:lstStyle/>
                    <a:p>
                      <a:pPr algn="ctr">
                        <a:lnSpc>
                          <a:spcPct val="115000"/>
                        </a:lnSpc>
                      </a:pPr>
                      <a:r>
                        <a:rPr lang="en-US" sz="2500">
                          <a:effectLst/>
                        </a:rPr>
                        <a:t>Công suất cực đại</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a:effectLst/>
                        </a:rPr>
                        <a:t>200 W</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0361305"/>
                  </a:ext>
                </a:extLst>
              </a:tr>
              <a:tr h="584862">
                <a:tc>
                  <a:txBody>
                    <a:bodyPr/>
                    <a:lstStyle/>
                    <a:p>
                      <a:pPr algn="ctr">
                        <a:lnSpc>
                          <a:spcPct val="115000"/>
                        </a:lnSpc>
                      </a:pPr>
                      <a:r>
                        <a:rPr lang="en-US" sz="2500">
                          <a:effectLst/>
                        </a:rPr>
                        <a:t>Tần số chuyển mạch</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a:effectLst/>
                        </a:rPr>
                        <a:t>50 kHz</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30909090"/>
                  </a:ext>
                </a:extLst>
              </a:tr>
              <a:tr h="584862">
                <a:tc>
                  <a:txBody>
                    <a:bodyPr/>
                    <a:lstStyle/>
                    <a:p>
                      <a:pPr algn="ctr">
                        <a:lnSpc>
                          <a:spcPct val="115000"/>
                        </a:lnSpc>
                      </a:pPr>
                      <a:r>
                        <a:rPr lang="en-US" sz="2500">
                          <a:effectLst/>
                        </a:rPr>
                        <a:t>Độ gợn dòng điện đầu vào</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a:effectLst/>
                        </a:rPr>
                        <a:t>20%</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3789343"/>
                  </a:ext>
                </a:extLst>
              </a:tr>
              <a:tr h="584862">
                <a:tc>
                  <a:txBody>
                    <a:bodyPr/>
                    <a:lstStyle/>
                    <a:p>
                      <a:pPr algn="ctr">
                        <a:lnSpc>
                          <a:spcPct val="115000"/>
                        </a:lnSpc>
                      </a:pPr>
                      <a:r>
                        <a:rPr lang="en-US" sz="2500">
                          <a:effectLst/>
                        </a:rPr>
                        <a:t>Độ gợn điện áp đầu ra</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500">
                          <a:effectLst/>
                        </a:rPr>
                        <a:t>5 Vp-p</a:t>
                      </a:r>
                      <a:endParaRPr lang="en-US" sz="2500">
                        <a:solidFill>
                          <a:srgbClr val="171717"/>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2154215"/>
                  </a:ext>
                </a:extLst>
              </a:tr>
            </a:tbl>
          </a:graphicData>
        </a:graphic>
      </p:graphicFrame>
      <p:sp>
        <p:nvSpPr>
          <p:cNvPr id="18" name="TextBox 4">
            <a:extLst>
              <a:ext uri="{FF2B5EF4-FFF2-40B4-BE49-F238E27FC236}">
                <a16:creationId xmlns:a16="http://schemas.microsoft.com/office/drawing/2014/main" id="{0D13E820-0C25-6831-535D-FED2A0366F30}"/>
              </a:ext>
            </a:extLst>
          </p:cNvPr>
          <p:cNvSpPr txBox="1"/>
          <p:nvPr/>
        </p:nvSpPr>
        <p:spPr>
          <a:xfrm>
            <a:off x="3428999" y="7353300"/>
            <a:ext cx="6858000" cy="14035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30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Dựa vào thông số tổng quan, ta có các giá trị yêu cầu của mạch</a:t>
            </a:r>
          </a:p>
        </p:txBody>
      </p:sp>
    </p:spTree>
    <p:extLst>
      <p:ext uri="{BB962C8B-B14F-4D97-AF65-F5344CB8AC3E}">
        <p14:creationId xmlns:p14="http://schemas.microsoft.com/office/powerpoint/2010/main" val="178739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graphicFrame>
        <p:nvGraphicFramePr>
          <p:cNvPr id="2" name="Object 1">
            <a:extLst>
              <a:ext uri="{FF2B5EF4-FFF2-40B4-BE49-F238E27FC236}">
                <a16:creationId xmlns:a16="http://schemas.microsoft.com/office/drawing/2014/main" id="{BCBBCB00-4CB2-EFB0-2AC1-7DDB4D34327A}"/>
              </a:ext>
            </a:extLst>
          </p:cNvPr>
          <p:cNvGraphicFramePr>
            <a:graphicFrameLocks noChangeAspect="1"/>
          </p:cNvGraphicFramePr>
          <p:nvPr>
            <p:extLst>
              <p:ext uri="{D42A27DB-BD31-4B8C-83A1-F6EECF244321}">
                <p14:modId xmlns:p14="http://schemas.microsoft.com/office/powerpoint/2010/main" val="2766188839"/>
              </p:ext>
            </p:extLst>
          </p:nvPr>
        </p:nvGraphicFramePr>
        <p:xfrm>
          <a:off x="2763185" y="3593843"/>
          <a:ext cx="5969000" cy="1079500"/>
        </p:xfrm>
        <a:graphic>
          <a:graphicData uri="http://schemas.openxmlformats.org/presentationml/2006/ole">
            <mc:AlternateContent xmlns:mc="http://schemas.openxmlformats.org/markup-compatibility/2006">
              <mc:Choice xmlns:v="urn:schemas-microsoft-com:vml" Requires="v">
                <p:oleObj name="Equation" r:id="rId2" imgW="5968800" imgH="1079280" progId="Equation.DSMT4">
                  <p:embed/>
                </p:oleObj>
              </mc:Choice>
              <mc:Fallback>
                <p:oleObj name="Equation" r:id="rId2" imgW="5968800" imgH="1079280" progId="Equation.DSMT4">
                  <p:embed/>
                  <p:pic>
                    <p:nvPicPr>
                      <p:cNvPr id="0" name=""/>
                      <p:cNvPicPr/>
                      <p:nvPr/>
                    </p:nvPicPr>
                    <p:blipFill>
                      <a:blip r:embed="rId3"/>
                      <a:stretch>
                        <a:fillRect/>
                      </a:stretch>
                    </p:blipFill>
                    <p:spPr>
                      <a:xfrm>
                        <a:off x="2763185" y="3593843"/>
                        <a:ext cx="5969000" cy="10795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AFDB7AE0-621D-6414-5888-7FC3A57FA266}"/>
              </a:ext>
            </a:extLst>
          </p:cNvPr>
          <p:cNvGraphicFramePr>
            <a:graphicFrameLocks noChangeAspect="1"/>
          </p:cNvGraphicFramePr>
          <p:nvPr>
            <p:extLst>
              <p:ext uri="{D42A27DB-BD31-4B8C-83A1-F6EECF244321}">
                <p14:modId xmlns:p14="http://schemas.microsoft.com/office/powerpoint/2010/main" val="2654225245"/>
              </p:ext>
            </p:extLst>
          </p:nvPr>
        </p:nvGraphicFramePr>
        <p:xfrm>
          <a:off x="2590800" y="4952698"/>
          <a:ext cx="6705600" cy="977900"/>
        </p:xfrm>
        <a:graphic>
          <a:graphicData uri="http://schemas.openxmlformats.org/presentationml/2006/ole">
            <mc:AlternateContent xmlns:mc="http://schemas.openxmlformats.org/markup-compatibility/2006">
              <mc:Choice xmlns:v="urn:schemas-microsoft-com:vml" Requires="v">
                <p:oleObj name="Equation" r:id="rId4" imgW="6705360" imgH="977760" progId="Equation.DSMT4">
                  <p:embed/>
                </p:oleObj>
              </mc:Choice>
              <mc:Fallback>
                <p:oleObj name="Equation" r:id="rId4" imgW="6705360" imgH="977760" progId="Equation.DSMT4">
                  <p:embed/>
                  <p:pic>
                    <p:nvPicPr>
                      <p:cNvPr id="0" name=""/>
                      <p:cNvPicPr/>
                      <p:nvPr/>
                    </p:nvPicPr>
                    <p:blipFill>
                      <a:blip r:embed="rId5"/>
                      <a:stretch>
                        <a:fillRect/>
                      </a:stretch>
                    </p:blipFill>
                    <p:spPr>
                      <a:xfrm>
                        <a:off x="2590800" y="4952698"/>
                        <a:ext cx="6705600" cy="977900"/>
                      </a:xfrm>
                      <a:prstGeom prst="rect">
                        <a:avLst/>
                      </a:prstGeom>
                    </p:spPr>
                  </p:pic>
                </p:oleObj>
              </mc:Fallback>
            </mc:AlternateContent>
          </a:graphicData>
        </a:graphic>
      </p:graphicFrame>
      <p:sp>
        <p:nvSpPr>
          <p:cNvPr id="5" name="Rectangle 2">
            <a:extLst>
              <a:ext uri="{FF2B5EF4-FFF2-40B4-BE49-F238E27FC236}">
                <a16:creationId xmlns:a16="http://schemas.microsoft.com/office/drawing/2014/main" id="{15D2F294-2DC3-9453-5557-791D949FB26E}"/>
              </a:ext>
            </a:extLst>
          </p:cNvPr>
          <p:cNvSpPr>
            <a:spLocks noChangeArrowheads="1"/>
          </p:cNvSpPr>
          <p:nvPr/>
        </p:nvSpPr>
        <p:spPr bwMode="auto">
          <a:xfrm>
            <a:off x="972355" y="6794239"/>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Dòng điện đỉnh qua cuộn cảm: </a:t>
            </a:r>
          </a:p>
        </p:txBody>
      </p:sp>
      <p:graphicFrame>
        <p:nvGraphicFramePr>
          <p:cNvPr id="6" name="Object 5">
            <a:extLst>
              <a:ext uri="{FF2B5EF4-FFF2-40B4-BE49-F238E27FC236}">
                <a16:creationId xmlns:a16="http://schemas.microsoft.com/office/drawing/2014/main" id="{070871E1-4041-4B36-B0CF-21B27F7F890B}"/>
              </a:ext>
            </a:extLst>
          </p:cNvPr>
          <p:cNvGraphicFramePr>
            <a:graphicFrameLocks noChangeAspect="1"/>
          </p:cNvGraphicFramePr>
          <p:nvPr>
            <p:extLst>
              <p:ext uri="{D42A27DB-BD31-4B8C-83A1-F6EECF244321}">
                <p14:modId xmlns:p14="http://schemas.microsoft.com/office/powerpoint/2010/main" val="1453410380"/>
              </p:ext>
            </p:extLst>
          </p:nvPr>
        </p:nvGraphicFramePr>
        <p:xfrm>
          <a:off x="1886755" y="7734300"/>
          <a:ext cx="8778875" cy="976312"/>
        </p:xfrm>
        <a:graphic>
          <a:graphicData uri="http://schemas.openxmlformats.org/presentationml/2006/ole">
            <mc:AlternateContent xmlns:mc="http://schemas.openxmlformats.org/markup-compatibility/2006">
              <mc:Choice xmlns:v="urn:schemas-microsoft-com:vml" Requires="v">
                <p:oleObj name="Equation" r:id="rId6" imgW="8750160" imgH="1079280" progId="Equation.DSMT4">
                  <p:embed/>
                </p:oleObj>
              </mc:Choice>
              <mc:Fallback>
                <p:oleObj name="Equation" r:id="rId6" imgW="8750160" imgH="1079280" progId="Equation.DSMT4">
                  <p:embed/>
                  <p:pic>
                    <p:nvPicPr>
                      <p:cNvPr id="0" name="Object 1"/>
                      <p:cNvPicPr>
                        <a:picLocks noChangeAspect="1" noChangeArrowheads="1"/>
                      </p:cNvPicPr>
                      <p:nvPr/>
                    </p:nvPicPr>
                    <p:blipFill>
                      <a:blip r:embed="rId7"/>
                      <a:srcRect/>
                      <a:stretch>
                        <a:fillRect/>
                      </a:stretch>
                    </p:blipFill>
                    <p:spPr bwMode="auto">
                      <a:xfrm>
                        <a:off x="1886755" y="7734300"/>
                        <a:ext cx="8778875"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a:extLst>
              <a:ext uri="{FF2B5EF4-FFF2-40B4-BE49-F238E27FC236}">
                <a16:creationId xmlns:a16="http://schemas.microsoft.com/office/drawing/2014/main" id="{4E53D2C5-BF0C-FF61-337A-2E144FED52B8}"/>
              </a:ext>
            </a:extLst>
          </p:cNvPr>
          <p:cNvSpPr>
            <a:spLocks noChangeArrowheads="1"/>
          </p:cNvSpPr>
          <p:nvPr/>
        </p:nvSpPr>
        <p:spPr bwMode="auto">
          <a:xfrm>
            <a:off x="972355" y="3015708"/>
            <a:ext cx="568003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Độ tự cảm</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52" name="Picture 4">
            <a:extLst>
              <a:ext uri="{FF2B5EF4-FFF2-40B4-BE49-F238E27FC236}">
                <a16:creationId xmlns:a16="http://schemas.microsoft.com/office/drawing/2014/main" id="{B0604697-4ACC-82FC-43CB-A7BB1AB0D7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5899034"/>
            <a:ext cx="4488332" cy="172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a:extLst>
              <a:ext uri="{FF2B5EF4-FFF2-40B4-BE49-F238E27FC236}">
                <a16:creationId xmlns:a16="http://schemas.microsoft.com/office/drawing/2014/main" id="{9F3EAB43-6873-13A7-885E-F64955073A7A}"/>
              </a:ext>
            </a:extLst>
          </p:cNvPr>
          <p:cNvSpPr>
            <a:spLocks noChangeArrowheads="1"/>
          </p:cNvSpPr>
          <p:nvPr/>
        </p:nvSpPr>
        <p:spPr bwMode="auto">
          <a:xfrm>
            <a:off x="6096000" y="2604656"/>
            <a:ext cx="5680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30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Cuộn lọc PFC</a:t>
            </a:r>
          </a:p>
        </p:txBody>
      </p:sp>
    </p:spTree>
    <p:extLst>
      <p:ext uri="{BB962C8B-B14F-4D97-AF65-F5344CB8AC3E}">
        <p14:creationId xmlns:p14="http://schemas.microsoft.com/office/powerpoint/2010/main" val="347082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sp>
        <p:nvSpPr>
          <p:cNvPr id="5" name="Rectangle 2">
            <a:extLst>
              <a:ext uri="{FF2B5EF4-FFF2-40B4-BE49-F238E27FC236}">
                <a16:creationId xmlns:a16="http://schemas.microsoft.com/office/drawing/2014/main" id="{15D2F294-2DC3-9453-5557-791D949FB26E}"/>
              </a:ext>
            </a:extLst>
          </p:cNvPr>
          <p:cNvSpPr>
            <a:spLocks noChangeArrowheads="1"/>
          </p:cNvSpPr>
          <p:nvPr/>
        </p:nvSpPr>
        <p:spPr bwMode="auto">
          <a:xfrm>
            <a:off x="972355" y="5656158"/>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MOSFET công suất</a:t>
            </a:r>
          </a:p>
        </p:txBody>
      </p:sp>
      <p:sp>
        <p:nvSpPr>
          <p:cNvPr id="13" name="Rectangle 2">
            <a:extLst>
              <a:ext uri="{FF2B5EF4-FFF2-40B4-BE49-F238E27FC236}">
                <a16:creationId xmlns:a16="http://schemas.microsoft.com/office/drawing/2014/main" id="{9F3EAB43-6873-13A7-885E-F64955073A7A}"/>
              </a:ext>
            </a:extLst>
          </p:cNvPr>
          <p:cNvSpPr>
            <a:spLocks noChangeArrowheads="1"/>
          </p:cNvSpPr>
          <p:nvPr/>
        </p:nvSpPr>
        <p:spPr bwMode="auto">
          <a:xfrm>
            <a:off x="972355" y="2939340"/>
            <a:ext cx="5680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en-US" sz="30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Điốt chỉnh lưu</a:t>
            </a:r>
            <a:endParaRPr kumimoji="0" lang="en-US" altLang="en-US" sz="30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descr="New 1pcs Kbl410 Kbl-410 4a 1000v Single Phases Diode Rectifier Bridge  Wholesale Electronic - Rectifiers - AliExpress">
            <a:extLst>
              <a:ext uri="{FF2B5EF4-FFF2-40B4-BE49-F238E27FC236}">
                <a16:creationId xmlns:a16="http://schemas.microsoft.com/office/drawing/2014/main" id="{95DF13A7-A4F7-2AF2-597B-078E75910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799" y="2784275"/>
            <a:ext cx="3330575" cy="285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CDC9D96B-DB88-BFF1-02C7-50576885E34F}"/>
              </a:ext>
            </a:extLst>
          </p:cNvPr>
          <p:cNvSpPr>
            <a:spLocks noChangeArrowheads="1"/>
          </p:cNvSpPr>
          <p:nvPr/>
        </p:nvSpPr>
        <p:spPr bwMode="auto">
          <a:xfrm>
            <a:off x="2468626" y="3700052"/>
            <a:ext cx="5867400" cy="118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500" b="1">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KBL410</a:t>
            </a: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 KV 4A 1KV</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Điện áp thuận 1.3V</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6" name="Picture 4" descr="Mosfet IRFP460 TO-247 200V 20A (Kênh N)">
            <a:extLst>
              <a:ext uri="{FF2B5EF4-FFF2-40B4-BE49-F238E27FC236}">
                <a16:creationId xmlns:a16="http://schemas.microsoft.com/office/drawing/2014/main" id="{6A749DD1-B313-29ED-0036-9477FB67F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540" y="5998050"/>
            <a:ext cx="3600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47C59176-2CBF-168A-D1BD-6C8A2848971E}"/>
              </a:ext>
            </a:extLst>
          </p:cNvPr>
          <p:cNvSpPr>
            <a:spLocks noChangeArrowheads="1"/>
          </p:cNvSpPr>
          <p:nvPr/>
        </p:nvSpPr>
        <p:spPr bwMode="auto">
          <a:xfrm>
            <a:off x="2468626" y="6339926"/>
            <a:ext cx="5867400" cy="291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IRFP460 </a:t>
            </a: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Kênh N</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Điện áp xả 500V</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Dòng liên tục 20A</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Thời gian mở cổng 59ns</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Điện tích mở cổng 210nC </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7758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sp>
        <p:nvSpPr>
          <p:cNvPr id="5" name="Rectangle 2">
            <a:extLst>
              <a:ext uri="{FF2B5EF4-FFF2-40B4-BE49-F238E27FC236}">
                <a16:creationId xmlns:a16="http://schemas.microsoft.com/office/drawing/2014/main" id="{15D2F294-2DC3-9453-5557-791D949FB26E}"/>
              </a:ext>
            </a:extLst>
          </p:cNvPr>
          <p:cNvSpPr>
            <a:spLocks noChangeArrowheads="1"/>
          </p:cNvSpPr>
          <p:nvPr/>
        </p:nvSpPr>
        <p:spPr bwMode="auto">
          <a:xfrm>
            <a:off x="972355" y="5981700"/>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Tụ lọc ngõ ra</a:t>
            </a:r>
          </a:p>
        </p:txBody>
      </p:sp>
      <p:sp>
        <p:nvSpPr>
          <p:cNvPr id="13" name="Rectangle 2">
            <a:extLst>
              <a:ext uri="{FF2B5EF4-FFF2-40B4-BE49-F238E27FC236}">
                <a16:creationId xmlns:a16="http://schemas.microsoft.com/office/drawing/2014/main" id="{9F3EAB43-6873-13A7-885E-F64955073A7A}"/>
              </a:ext>
            </a:extLst>
          </p:cNvPr>
          <p:cNvSpPr>
            <a:spLocks noChangeArrowheads="1"/>
          </p:cNvSpPr>
          <p:nvPr/>
        </p:nvSpPr>
        <p:spPr bwMode="auto">
          <a:xfrm>
            <a:off x="972355" y="2939340"/>
            <a:ext cx="5680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en-US" sz="30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Điốt PFC</a:t>
            </a:r>
            <a:endParaRPr kumimoji="0" lang="en-US" altLang="en-US" sz="30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7" name="Picture 5">
            <a:extLst>
              <a:ext uri="{FF2B5EF4-FFF2-40B4-BE49-F238E27FC236}">
                <a16:creationId xmlns:a16="http://schemas.microsoft.com/office/drawing/2014/main" id="{69CFB69E-961C-FDAD-FE79-4DF634842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261120"/>
            <a:ext cx="6549941" cy="201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a:extLst>
              <a:ext uri="{FF2B5EF4-FFF2-40B4-BE49-F238E27FC236}">
                <a16:creationId xmlns:a16="http://schemas.microsoft.com/office/drawing/2014/main" id="{DFF34723-E5BA-F4C2-FD40-2839571D7126}"/>
              </a:ext>
            </a:extLst>
          </p:cNvPr>
          <p:cNvSpPr>
            <a:spLocks noChangeArrowheads="1"/>
          </p:cNvSpPr>
          <p:nvPr/>
        </p:nvSpPr>
        <p:spPr bwMode="auto">
          <a:xfrm>
            <a:off x="2468626" y="3411512"/>
            <a:ext cx="5867400" cy="176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500" b="1">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HER506</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5</a:t>
            </a: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A 600V</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Điện áp thuận 1.7V</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Tốc </a:t>
            </a:r>
            <a:r>
              <a:rPr lang="en-US" alt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độ phục hồi ngược 75ns</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Object 15">
            <a:extLst>
              <a:ext uri="{FF2B5EF4-FFF2-40B4-BE49-F238E27FC236}">
                <a16:creationId xmlns:a16="http://schemas.microsoft.com/office/drawing/2014/main" id="{F110AD61-1289-436B-7160-C8C8D42BFF1B}"/>
              </a:ext>
            </a:extLst>
          </p:cNvPr>
          <p:cNvGraphicFramePr>
            <a:graphicFrameLocks noChangeAspect="1"/>
          </p:cNvGraphicFramePr>
          <p:nvPr>
            <p:extLst>
              <p:ext uri="{D42A27DB-BD31-4B8C-83A1-F6EECF244321}">
                <p14:modId xmlns:p14="http://schemas.microsoft.com/office/powerpoint/2010/main" val="1792871006"/>
              </p:ext>
            </p:extLst>
          </p:nvPr>
        </p:nvGraphicFramePr>
        <p:xfrm>
          <a:off x="2190750" y="6764917"/>
          <a:ext cx="9334500" cy="1143000"/>
        </p:xfrm>
        <a:graphic>
          <a:graphicData uri="http://schemas.openxmlformats.org/presentationml/2006/ole">
            <mc:AlternateContent xmlns:mc="http://schemas.openxmlformats.org/markup-compatibility/2006">
              <mc:Choice xmlns:v="urn:schemas-microsoft-com:vml" Requires="v">
                <p:oleObj name="Equation" r:id="rId3" imgW="9334440" imgH="1143000" progId="Equation.DSMT4">
                  <p:embed/>
                </p:oleObj>
              </mc:Choice>
              <mc:Fallback>
                <p:oleObj name="Equation" r:id="rId3" imgW="9334440" imgH="1143000" progId="Equation.DSMT4">
                  <p:embed/>
                  <p:pic>
                    <p:nvPicPr>
                      <p:cNvPr id="0" name=""/>
                      <p:cNvPicPr/>
                      <p:nvPr/>
                    </p:nvPicPr>
                    <p:blipFill>
                      <a:blip r:embed="rId4"/>
                      <a:stretch>
                        <a:fillRect/>
                      </a:stretch>
                    </p:blipFill>
                    <p:spPr>
                      <a:xfrm>
                        <a:off x="2190750" y="6764917"/>
                        <a:ext cx="9334500" cy="1143000"/>
                      </a:xfrm>
                      <a:prstGeom prst="rect">
                        <a:avLst/>
                      </a:prstGeom>
                    </p:spPr>
                  </p:pic>
                </p:oleObj>
              </mc:Fallback>
            </mc:AlternateContent>
          </a:graphicData>
        </a:graphic>
      </p:graphicFrame>
    </p:spTree>
    <p:extLst>
      <p:ext uri="{BB962C8B-B14F-4D97-AF65-F5344CB8AC3E}">
        <p14:creationId xmlns:p14="http://schemas.microsoft.com/office/powerpoint/2010/main" val="4216125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854617">
            <a:off x="674032" y="-1961757"/>
            <a:ext cx="6514167" cy="13691357"/>
            <a:chOff x="0" y="0"/>
            <a:chExt cx="1394584" cy="3605954"/>
          </a:xfrm>
        </p:grpSpPr>
        <p:sp>
          <p:nvSpPr>
            <p:cNvPr id="3" name="Freeform 3"/>
            <p:cNvSpPr/>
            <p:nvPr/>
          </p:nvSpPr>
          <p:spPr>
            <a:xfrm>
              <a:off x="0" y="0"/>
              <a:ext cx="1394584" cy="3605954"/>
            </a:xfrm>
            <a:custGeom>
              <a:avLst/>
              <a:gdLst/>
              <a:ahLst/>
              <a:cxnLst/>
              <a:rect l="l" t="t" r="r" b="b"/>
              <a:pathLst>
                <a:path w="1394584" h="3605954">
                  <a:moveTo>
                    <a:pt x="0" y="0"/>
                  </a:moveTo>
                  <a:lnTo>
                    <a:pt x="1394584" y="0"/>
                  </a:lnTo>
                  <a:lnTo>
                    <a:pt x="1394584"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0">
            <a:extLst>
              <a:ext uri="{FF2B5EF4-FFF2-40B4-BE49-F238E27FC236}">
                <a16:creationId xmlns:a16="http://schemas.microsoft.com/office/drawing/2014/main" id="{660AD024-9BEA-FC56-46B1-D56D40AAA2F7}"/>
              </a:ext>
            </a:extLst>
          </p:cNvPr>
          <p:cNvSpPr txBox="1"/>
          <p:nvPr/>
        </p:nvSpPr>
        <p:spPr>
          <a:xfrm>
            <a:off x="5072194" y="1045065"/>
            <a:ext cx="3579832"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14" name="TextBox 10">
            <a:extLst>
              <a:ext uri="{FF2B5EF4-FFF2-40B4-BE49-F238E27FC236}">
                <a16:creationId xmlns:a16="http://schemas.microsoft.com/office/drawing/2014/main" id="{7DF20EB2-355D-74D6-97ED-A2B32A3167DA}"/>
              </a:ext>
            </a:extLst>
          </p:cNvPr>
          <p:cNvSpPr txBox="1"/>
          <p:nvPr/>
        </p:nvSpPr>
        <p:spPr>
          <a:xfrm>
            <a:off x="4586471" y="663827"/>
            <a:ext cx="3786142"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GIỚI THIỆU</a:t>
            </a:r>
          </a:p>
        </p:txBody>
      </p:sp>
      <p:pic>
        <p:nvPicPr>
          <p:cNvPr id="15" name="Picture 14">
            <a:extLst>
              <a:ext uri="{FF2B5EF4-FFF2-40B4-BE49-F238E27FC236}">
                <a16:creationId xmlns:a16="http://schemas.microsoft.com/office/drawing/2014/main" id="{6B09815D-6E8D-2F64-7C15-7ED0FA012878}"/>
              </a:ext>
            </a:extLst>
          </p:cNvPr>
          <p:cNvPicPr>
            <a:picLocks noChangeAspect="1"/>
          </p:cNvPicPr>
          <p:nvPr/>
        </p:nvPicPr>
        <p:blipFill>
          <a:blip r:embed="rId2"/>
          <a:stretch>
            <a:fillRect/>
          </a:stretch>
        </p:blipFill>
        <p:spPr>
          <a:xfrm>
            <a:off x="8372613" y="1979788"/>
            <a:ext cx="3600000" cy="3600000"/>
          </a:xfrm>
          <a:prstGeom prst="rect">
            <a:avLst/>
          </a:prstGeom>
        </p:spPr>
      </p:pic>
      <p:sp>
        <p:nvSpPr>
          <p:cNvPr id="18" name="TextBox 17">
            <a:extLst>
              <a:ext uri="{FF2B5EF4-FFF2-40B4-BE49-F238E27FC236}">
                <a16:creationId xmlns:a16="http://schemas.microsoft.com/office/drawing/2014/main" id="{FFBD2106-9D61-C70A-A5D4-D4B919D02551}"/>
              </a:ext>
            </a:extLst>
          </p:cNvPr>
          <p:cNvSpPr txBox="1"/>
          <p:nvPr/>
        </p:nvSpPr>
        <p:spPr>
          <a:xfrm>
            <a:off x="7467600" y="6136161"/>
            <a:ext cx="5486400" cy="269035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Đi cùng với nhu cầu bảo vệ môi trường trong khi nhu cầu sử dụng năng lượng ngày một tăng cao, vì thế năng lượng tái tạo đang dần trở nên phổ biến</a:t>
            </a:r>
          </a:p>
        </p:txBody>
      </p:sp>
      <p:pic>
        <p:nvPicPr>
          <p:cNvPr id="19" name="Picture 18">
            <a:extLst>
              <a:ext uri="{FF2B5EF4-FFF2-40B4-BE49-F238E27FC236}">
                <a16:creationId xmlns:a16="http://schemas.microsoft.com/office/drawing/2014/main" id="{66A17EC7-A679-CAFD-63C2-0486717DA236}"/>
              </a:ext>
            </a:extLst>
          </p:cNvPr>
          <p:cNvPicPr>
            <a:picLocks noChangeAspect="1"/>
          </p:cNvPicPr>
          <p:nvPr/>
        </p:nvPicPr>
        <p:blipFill>
          <a:blip r:embed="rId3"/>
          <a:stretch>
            <a:fillRect/>
          </a:stretch>
        </p:blipFill>
        <p:spPr>
          <a:xfrm>
            <a:off x="2131116" y="2173027"/>
            <a:ext cx="3600000" cy="3600000"/>
          </a:xfrm>
          <a:prstGeom prst="rect">
            <a:avLst/>
          </a:prstGeom>
        </p:spPr>
      </p:pic>
      <p:sp>
        <p:nvSpPr>
          <p:cNvPr id="8" name="TextBox 7">
            <a:extLst>
              <a:ext uri="{FF2B5EF4-FFF2-40B4-BE49-F238E27FC236}">
                <a16:creationId xmlns:a16="http://schemas.microsoft.com/office/drawing/2014/main" id="{5039E4A1-CF1F-AD40-D8B0-C143CA87282F}"/>
              </a:ext>
            </a:extLst>
          </p:cNvPr>
          <p:cNvSpPr txBox="1"/>
          <p:nvPr/>
        </p:nvSpPr>
        <p:spPr>
          <a:xfrm>
            <a:off x="762000" y="6136161"/>
            <a:ext cx="6705600" cy="269035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
            </a: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ải thiện chất lượng không khí</a:t>
            </a:r>
            <a:endPar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a:t>
            </a: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iảm tiếng ồn đô thị</a:t>
            </a:r>
            <a:endPar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Chi phí bảo dưỡng</a:t>
            </a: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thấp</a:t>
            </a: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t>
            </a: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omen lớn và khả năng tăng tốc tốt hơn</a:t>
            </a:r>
            <a:endPar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Hiệu suất chuyển đổi năng lượng</a:t>
            </a: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cao</a:t>
            </a:r>
            <a:endParaRPr lang="en-US" sz="2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258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4" y="1380241"/>
            <a:ext cx="9953676"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10287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chuyển đổi DC/DC cách ly</a:t>
            </a:r>
          </a:p>
        </p:txBody>
      </p:sp>
      <p:sp>
        <p:nvSpPr>
          <p:cNvPr id="11" name="TextBox 4">
            <a:extLst>
              <a:ext uri="{FF2B5EF4-FFF2-40B4-BE49-F238E27FC236}">
                <a16:creationId xmlns:a16="http://schemas.microsoft.com/office/drawing/2014/main" id="{CA6A90E0-D4D5-EA8E-B16D-0F999F3DE74B}"/>
              </a:ext>
            </a:extLst>
          </p:cNvPr>
          <p:cNvSpPr txBox="1"/>
          <p:nvPr/>
        </p:nvSpPr>
        <p:spPr>
          <a:xfrm>
            <a:off x="3124200" y="7636657"/>
            <a:ext cx="8458200" cy="14035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30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Sử dụng bộ chuyển đổi Forward 2 khóa, hoạt động ở chế độ CCM</a:t>
            </a:r>
          </a:p>
        </p:txBody>
      </p:sp>
      <p:pic>
        <p:nvPicPr>
          <p:cNvPr id="2" name="Picture 1">
            <a:extLst>
              <a:ext uri="{FF2B5EF4-FFF2-40B4-BE49-F238E27FC236}">
                <a16:creationId xmlns:a16="http://schemas.microsoft.com/office/drawing/2014/main" id="{8F089638-5EBA-AAF5-891A-147B4FA44EC9}"/>
              </a:ext>
            </a:extLst>
          </p:cNvPr>
          <p:cNvPicPr>
            <a:picLocks noChangeAspect="1"/>
          </p:cNvPicPr>
          <p:nvPr/>
        </p:nvPicPr>
        <p:blipFill>
          <a:blip r:embed="rId2"/>
          <a:stretch>
            <a:fillRect/>
          </a:stretch>
        </p:blipFill>
        <p:spPr>
          <a:xfrm>
            <a:off x="2353800" y="2576373"/>
            <a:ext cx="9000000" cy="4461141"/>
          </a:xfrm>
          <a:prstGeom prst="rect">
            <a:avLst/>
          </a:prstGeom>
        </p:spPr>
      </p:pic>
    </p:spTree>
    <p:extLst>
      <p:ext uri="{BB962C8B-B14F-4D97-AF65-F5344CB8AC3E}">
        <p14:creationId xmlns:p14="http://schemas.microsoft.com/office/powerpoint/2010/main" val="247793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hoạt động</a:t>
            </a:r>
          </a:p>
        </p:txBody>
      </p:sp>
      <p:pic>
        <p:nvPicPr>
          <p:cNvPr id="3" name="Picture 2">
            <a:extLst>
              <a:ext uri="{FF2B5EF4-FFF2-40B4-BE49-F238E27FC236}">
                <a16:creationId xmlns:a16="http://schemas.microsoft.com/office/drawing/2014/main" id="{93ED981D-45BD-31F3-1AB9-D309E7F3DA85}"/>
              </a:ext>
            </a:extLst>
          </p:cNvPr>
          <p:cNvPicPr>
            <a:picLocks noChangeAspect="1"/>
          </p:cNvPicPr>
          <p:nvPr/>
        </p:nvPicPr>
        <p:blipFill>
          <a:blip r:embed="rId2"/>
          <a:stretch>
            <a:fillRect/>
          </a:stretch>
        </p:blipFill>
        <p:spPr>
          <a:xfrm>
            <a:off x="2358000" y="2345768"/>
            <a:ext cx="9000000" cy="4566474"/>
          </a:xfrm>
          <a:prstGeom prst="rect">
            <a:avLst/>
          </a:prstGeom>
        </p:spPr>
      </p:pic>
      <p:sp>
        <p:nvSpPr>
          <p:cNvPr id="4" name="TextBox 3">
            <a:extLst>
              <a:ext uri="{FF2B5EF4-FFF2-40B4-BE49-F238E27FC236}">
                <a16:creationId xmlns:a16="http://schemas.microsoft.com/office/drawing/2014/main" id="{E3E004A1-B9BB-E891-4689-EE1DD69CC3B1}"/>
              </a:ext>
            </a:extLst>
          </p:cNvPr>
          <p:cNvSpPr txBox="1"/>
          <p:nvPr/>
        </p:nvSpPr>
        <p:spPr>
          <a:xfrm>
            <a:off x="1581150" y="7195374"/>
            <a:ext cx="10553700" cy="16285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Trạng thái đầu tiên: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Khóa </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Q1 và Q2 bật cùng nhau, truyền năng lượng qua sơ cấp máy biến áp sang thứ cấp. Trên dây thứ cấp, diode chỉnh lưu thuận dẫn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dòng điền </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vào bộ lọc đầu ra và tải. </a:t>
            </a:r>
            <a:endPar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Tree>
    <p:extLst>
      <p:ext uri="{BB962C8B-B14F-4D97-AF65-F5344CB8AC3E}">
        <p14:creationId xmlns:p14="http://schemas.microsoft.com/office/powerpoint/2010/main" val="95173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hoạt động</a:t>
            </a:r>
          </a:p>
        </p:txBody>
      </p:sp>
      <p:pic>
        <p:nvPicPr>
          <p:cNvPr id="2" name="Picture 1">
            <a:extLst>
              <a:ext uri="{FF2B5EF4-FFF2-40B4-BE49-F238E27FC236}">
                <a16:creationId xmlns:a16="http://schemas.microsoft.com/office/drawing/2014/main" id="{880D0C60-FE0F-6365-EE07-D2FD79CC3ACE}"/>
              </a:ext>
            </a:extLst>
          </p:cNvPr>
          <p:cNvPicPr>
            <a:picLocks noChangeAspect="1"/>
          </p:cNvPicPr>
          <p:nvPr/>
        </p:nvPicPr>
        <p:blipFill>
          <a:blip r:embed="rId2"/>
          <a:stretch>
            <a:fillRect/>
          </a:stretch>
        </p:blipFill>
        <p:spPr>
          <a:xfrm>
            <a:off x="2358000" y="2358468"/>
            <a:ext cx="9000000" cy="4578438"/>
          </a:xfrm>
          <a:prstGeom prst="rect">
            <a:avLst/>
          </a:prstGeom>
        </p:spPr>
      </p:pic>
      <p:sp>
        <p:nvSpPr>
          <p:cNvPr id="4" name="TextBox 3">
            <a:extLst>
              <a:ext uri="{FF2B5EF4-FFF2-40B4-BE49-F238E27FC236}">
                <a16:creationId xmlns:a16="http://schemas.microsoft.com/office/drawing/2014/main" id="{4BBAAC8E-DD37-39B8-4B80-9A7CEB38A58C}"/>
              </a:ext>
            </a:extLst>
          </p:cNvPr>
          <p:cNvSpPr txBox="1"/>
          <p:nvPr/>
        </p:nvSpPr>
        <p:spPr>
          <a:xfrm>
            <a:off x="1581150" y="7195374"/>
            <a:ext cx="10553700" cy="16285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Trạng thái thứ 2: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Khóa Q</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 và Q2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ngắt</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dòng điện từ hóa của máy biến áp sẽ chạy qua các điốt D1 và D2 rồi quay trở lại nguồn</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Phía thứ cấp, cuộn cảm t</a:t>
            </a:r>
            <a:r>
              <a:rPr lang="vi-VN"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ruyền năng lượng của cuộn cảm đầu ra sang tải</a:t>
            </a:r>
            <a:r>
              <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p:txBody>
      </p:sp>
    </p:spTree>
    <p:extLst>
      <p:ext uri="{BB962C8B-B14F-4D97-AF65-F5344CB8AC3E}">
        <p14:creationId xmlns:p14="http://schemas.microsoft.com/office/powerpoint/2010/main" val="308724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graphicFrame>
        <p:nvGraphicFramePr>
          <p:cNvPr id="3" name="Table 2">
            <a:extLst>
              <a:ext uri="{FF2B5EF4-FFF2-40B4-BE49-F238E27FC236}">
                <a16:creationId xmlns:a16="http://schemas.microsoft.com/office/drawing/2014/main" id="{26DD87B8-0471-D95E-548F-6DD77EFC86C7}"/>
              </a:ext>
            </a:extLst>
          </p:cNvPr>
          <p:cNvGraphicFramePr>
            <a:graphicFrameLocks noGrp="1"/>
          </p:cNvGraphicFramePr>
          <p:nvPr>
            <p:extLst>
              <p:ext uri="{D42A27DB-BD31-4B8C-83A1-F6EECF244321}">
                <p14:modId xmlns:p14="http://schemas.microsoft.com/office/powerpoint/2010/main" val="3363947179"/>
              </p:ext>
            </p:extLst>
          </p:nvPr>
        </p:nvGraphicFramePr>
        <p:xfrm>
          <a:off x="2362199" y="3086100"/>
          <a:ext cx="8991600" cy="3600000"/>
        </p:xfrm>
        <a:graphic>
          <a:graphicData uri="http://schemas.openxmlformats.org/drawingml/2006/table">
            <a:tbl>
              <a:tblPr firstRow="1" firstCol="1" bandRow="1">
                <a:tableStyleId>{D7AC3CCA-C797-4891-BE02-D94E43425B78}</a:tableStyleId>
              </a:tblPr>
              <a:tblGrid>
                <a:gridCol w="4550937">
                  <a:extLst>
                    <a:ext uri="{9D8B030D-6E8A-4147-A177-3AD203B41FA5}">
                      <a16:colId xmlns:a16="http://schemas.microsoft.com/office/drawing/2014/main" val="3386804826"/>
                    </a:ext>
                  </a:extLst>
                </a:gridCol>
                <a:gridCol w="4440663">
                  <a:extLst>
                    <a:ext uri="{9D8B030D-6E8A-4147-A177-3AD203B41FA5}">
                      <a16:colId xmlns:a16="http://schemas.microsoft.com/office/drawing/2014/main" val="3661153513"/>
                    </a:ext>
                  </a:extLst>
                </a:gridCol>
              </a:tblGrid>
              <a:tr h="720000">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Điện áp ngõ vào</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500" b="0">
                          <a:effectLst/>
                          <a:latin typeface="Open Sans" panose="020B0606030504020204" pitchFamily="34" charset="0"/>
                          <a:ea typeface="Open Sans" panose="020B0606030504020204" pitchFamily="34" charset="0"/>
                          <a:cs typeface="Open Sans" panose="020B0606030504020204" pitchFamily="34" charset="0"/>
                        </a:rPr>
                        <a:t>385 - 395 VDC</a:t>
                      </a:r>
                      <a:endParaRPr lang="en-US" sz="2500" b="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1506208486"/>
                  </a:ext>
                </a:extLst>
              </a:tr>
              <a:tr h="720000">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Điện áp ngõ ra</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30 - 42 VDC</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3517745208"/>
                  </a:ext>
                </a:extLst>
              </a:tr>
              <a:tr h="720000">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Công suất cực đại</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150 W</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1450197020"/>
                  </a:ext>
                </a:extLst>
              </a:tr>
              <a:tr h="720000">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Tần số chuyển mạch</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50 kHz</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3157311268"/>
                  </a:ext>
                </a:extLst>
              </a:tr>
              <a:tr h="720000">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Độ gợn điện áp</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500">
                          <a:effectLst/>
                          <a:latin typeface="Open Sans" panose="020B0606030504020204" pitchFamily="34" charset="0"/>
                          <a:ea typeface="Open Sans" panose="020B0606030504020204" pitchFamily="34" charset="0"/>
                          <a:cs typeface="Open Sans" panose="020B0606030504020204" pitchFamily="34" charset="0"/>
                        </a:rPr>
                        <a:t>&lt; 1%</a:t>
                      </a:r>
                      <a:endParaRPr lang="en-US" sz="250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1001053973"/>
                  </a:ext>
                </a:extLst>
              </a:tr>
            </a:tbl>
          </a:graphicData>
        </a:graphic>
      </p:graphicFrame>
      <p:sp>
        <p:nvSpPr>
          <p:cNvPr id="4" name="TextBox 4">
            <a:extLst>
              <a:ext uri="{FF2B5EF4-FFF2-40B4-BE49-F238E27FC236}">
                <a16:creationId xmlns:a16="http://schemas.microsoft.com/office/drawing/2014/main" id="{EC535124-2846-6EF9-4CBC-D74194F69DD5}"/>
              </a:ext>
            </a:extLst>
          </p:cNvPr>
          <p:cNvSpPr txBox="1"/>
          <p:nvPr/>
        </p:nvSpPr>
        <p:spPr>
          <a:xfrm>
            <a:off x="3428999" y="7353300"/>
            <a:ext cx="6858000" cy="14035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30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Dựa vào thông số tổng quan, ta có các giá trị yêu cầu của mạch</a:t>
            </a:r>
          </a:p>
        </p:txBody>
      </p:sp>
    </p:spTree>
    <p:extLst>
      <p:ext uri="{BB962C8B-B14F-4D97-AF65-F5344CB8AC3E}">
        <p14:creationId xmlns:p14="http://schemas.microsoft.com/office/powerpoint/2010/main" val="183757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sp>
        <p:nvSpPr>
          <p:cNvPr id="5" name="Rectangle 2">
            <a:extLst>
              <a:ext uri="{FF2B5EF4-FFF2-40B4-BE49-F238E27FC236}">
                <a16:creationId xmlns:a16="http://schemas.microsoft.com/office/drawing/2014/main" id="{15D2F294-2DC3-9453-5557-791D949FB26E}"/>
              </a:ext>
            </a:extLst>
          </p:cNvPr>
          <p:cNvSpPr>
            <a:spLocks noChangeArrowheads="1"/>
          </p:cNvSpPr>
          <p:nvPr/>
        </p:nvSpPr>
        <p:spPr bwMode="auto">
          <a:xfrm>
            <a:off x="1704923" y="8086332"/>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Cỡ dây vòng thứ cấp</a:t>
            </a:r>
          </a:p>
        </p:txBody>
      </p:sp>
      <p:sp>
        <p:nvSpPr>
          <p:cNvPr id="10" name="Rectangle 2">
            <a:extLst>
              <a:ext uri="{FF2B5EF4-FFF2-40B4-BE49-F238E27FC236}">
                <a16:creationId xmlns:a16="http://schemas.microsoft.com/office/drawing/2014/main" id="{4E53D2C5-BF0C-FF61-337A-2E144FED52B8}"/>
              </a:ext>
            </a:extLst>
          </p:cNvPr>
          <p:cNvSpPr>
            <a:spLocks noChangeArrowheads="1"/>
          </p:cNvSpPr>
          <p:nvPr/>
        </p:nvSpPr>
        <p:spPr bwMode="auto">
          <a:xfrm>
            <a:off x="1277155" y="2669535"/>
            <a:ext cx="568003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Tỉ số máy biến áp</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a:extLst>
              <a:ext uri="{FF2B5EF4-FFF2-40B4-BE49-F238E27FC236}">
                <a16:creationId xmlns:a16="http://schemas.microsoft.com/office/drawing/2014/main" id="{AEA6F25B-3835-B93A-FA65-7283C9691BE4}"/>
              </a:ext>
            </a:extLst>
          </p:cNvPr>
          <p:cNvGraphicFramePr>
            <a:graphicFrameLocks noChangeAspect="1"/>
          </p:cNvGraphicFramePr>
          <p:nvPr>
            <p:extLst>
              <p:ext uri="{D42A27DB-BD31-4B8C-83A1-F6EECF244321}">
                <p14:modId xmlns:p14="http://schemas.microsoft.com/office/powerpoint/2010/main" val="1714933981"/>
              </p:ext>
            </p:extLst>
          </p:nvPr>
        </p:nvGraphicFramePr>
        <p:xfrm>
          <a:off x="2854325" y="3180567"/>
          <a:ext cx="5375275" cy="982663"/>
        </p:xfrm>
        <a:graphic>
          <a:graphicData uri="http://schemas.openxmlformats.org/presentationml/2006/ole">
            <mc:AlternateContent xmlns:mc="http://schemas.openxmlformats.org/markup-compatibility/2006">
              <mc:Choice xmlns:v="urn:schemas-microsoft-com:vml" Requires="v">
                <p:oleObj name="Equation" r:id="rId2" imgW="5295600" imgH="990360" progId="Equation.DSMT4">
                  <p:embed/>
                </p:oleObj>
              </mc:Choice>
              <mc:Fallback>
                <p:oleObj name="Equation" r:id="rId2" imgW="5295600" imgH="990360" progId="Equation.DSMT4">
                  <p:embed/>
                  <p:pic>
                    <p:nvPicPr>
                      <p:cNvPr id="0" name="Object 2"/>
                      <p:cNvPicPr>
                        <a:picLocks noChangeAspect="1" noChangeArrowheads="1"/>
                      </p:cNvPicPr>
                      <p:nvPr/>
                    </p:nvPicPr>
                    <p:blipFill>
                      <a:blip r:embed="rId3"/>
                      <a:srcRect/>
                      <a:stretch>
                        <a:fillRect/>
                      </a:stretch>
                    </p:blipFill>
                    <p:spPr bwMode="auto">
                      <a:xfrm>
                        <a:off x="2854325" y="3180567"/>
                        <a:ext cx="5375275"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ED343F91-7758-BD1B-42A2-9357DB68D064}"/>
              </a:ext>
            </a:extLst>
          </p:cNvPr>
          <p:cNvGraphicFramePr>
            <a:graphicFrameLocks noChangeAspect="1"/>
          </p:cNvGraphicFramePr>
          <p:nvPr>
            <p:extLst>
              <p:ext uri="{D42A27DB-BD31-4B8C-83A1-F6EECF244321}">
                <p14:modId xmlns:p14="http://schemas.microsoft.com/office/powerpoint/2010/main" val="1216752668"/>
              </p:ext>
            </p:extLst>
          </p:nvPr>
        </p:nvGraphicFramePr>
        <p:xfrm>
          <a:off x="2854325" y="4365920"/>
          <a:ext cx="4976813" cy="984250"/>
        </p:xfrm>
        <a:graphic>
          <a:graphicData uri="http://schemas.openxmlformats.org/presentationml/2006/ole">
            <mc:AlternateContent xmlns:mc="http://schemas.openxmlformats.org/markup-compatibility/2006">
              <mc:Choice xmlns:v="urn:schemas-microsoft-com:vml" Requires="v">
                <p:oleObj name="Equation" r:id="rId4" imgW="5054400" imgH="990360" progId="Equation.DSMT4">
                  <p:embed/>
                </p:oleObj>
              </mc:Choice>
              <mc:Fallback>
                <p:oleObj name="Equation" r:id="rId4" imgW="5054400" imgH="990360" progId="Equation.DSMT4">
                  <p:embed/>
                  <p:pic>
                    <p:nvPicPr>
                      <p:cNvPr id="0" name="Object 1"/>
                      <p:cNvPicPr>
                        <a:picLocks noChangeAspect="1" noChangeArrowheads="1"/>
                      </p:cNvPicPr>
                      <p:nvPr/>
                    </p:nvPicPr>
                    <p:blipFill>
                      <a:blip r:embed="rId5"/>
                      <a:srcRect/>
                      <a:stretch>
                        <a:fillRect/>
                      </a:stretch>
                    </p:blipFill>
                    <p:spPr bwMode="auto">
                      <a:xfrm>
                        <a:off x="2854325" y="4365920"/>
                        <a:ext cx="4976813"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3">
            <a:extLst>
              <a:ext uri="{FF2B5EF4-FFF2-40B4-BE49-F238E27FC236}">
                <a16:creationId xmlns:a16="http://schemas.microsoft.com/office/drawing/2014/main" id="{76B35F3E-CE75-5FCA-C05D-C7A4B4562AC1}"/>
              </a:ext>
            </a:extLst>
          </p:cNvPr>
          <p:cNvSpPr>
            <a:spLocks noChangeArrowheads="1"/>
          </p:cNvSpPr>
          <p:nvPr/>
        </p:nvSpPr>
        <p:spPr bwMode="auto">
          <a:xfrm>
            <a:off x="2078016" y="3492762"/>
            <a:ext cx="137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a:extLst>
              <a:ext uri="{FF2B5EF4-FFF2-40B4-BE49-F238E27FC236}">
                <a16:creationId xmlns:a16="http://schemas.microsoft.com/office/drawing/2014/main" id="{2FD700FD-3519-0F64-E8C2-C8EC01A03711}"/>
              </a:ext>
            </a:extLst>
          </p:cNvPr>
          <p:cNvGraphicFramePr>
            <a:graphicFrameLocks noChangeAspect="1"/>
          </p:cNvGraphicFramePr>
          <p:nvPr>
            <p:extLst>
              <p:ext uri="{D42A27DB-BD31-4B8C-83A1-F6EECF244321}">
                <p14:modId xmlns:p14="http://schemas.microsoft.com/office/powerpoint/2010/main" val="29630290"/>
              </p:ext>
            </p:extLst>
          </p:nvPr>
        </p:nvGraphicFramePr>
        <p:xfrm>
          <a:off x="3276600" y="8706563"/>
          <a:ext cx="2400300" cy="444500"/>
        </p:xfrm>
        <a:graphic>
          <a:graphicData uri="http://schemas.openxmlformats.org/presentationml/2006/ole">
            <mc:AlternateContent xmlns:mc="http://schemas.openxmlformats.org/markup-compatibility/2006">
              <mc:Choice xmlns:v="urn:schemas-microsoft-com:vml" Requires="v">
                <p:oleObj name="Equation" r:id="rId6" imgW="2400120" imgH="444240" progId="Equation.DSMT4">
                  <p:embed/>
                </p:oleObj>
              </mc:Choice>
              <mc:Fallback>
                <p:oleObj name="Equation" r:id="rId6" imgW="2400120" imgH="444240" progId="Equation.DSMT4">
                  <p:embed/>
                  <p:pic>
                    <p:nvPicPr>
                      <p:cNvPr id="0" name=""/>
                      <p:cNvPicPr/>
                      <p:nvPr/>
                    </p:nvPicPr>
                    <p:blipFill>
                      <a:blip r:embed="rId7"/>
                      <a:stretch>
                        <a:fillRect/>
                      </a:stretch>
                    </p:blipFill>
                    <p:spPr>
                      <a:xfrm>
                        <a:off x="3276600" y="8706563"/>
                        <a:ext cx="2400300" cy="444500"/>
                      </a:xfrm>
                      <a:prstGeom prst="rect">
                        <a:avLst/>
                      </a:prstGeom>
                    </p:spPr>
                  </p:pic>
                </p:oleObj>
              </mc:Fallback>
            </mc:AlternateContent>
          </a:graphicData>
        </a:graphic>
      </p:graphicFrame>
      <p:sp>
        <p:nvSpPr>
          <p:cNvPr id="17" name="Rectangle 6">
            <a:extLst>
              <a:ext uri="{FF2B5EF4-FFF2-40B4-BE49-F238E27FC236}">
                <a16:creationId xmlns:a16="http://schemas.microsoft.com/office/drawing/2014/main" id="{289F6A7C-7650-DCFD-6874-46708D1EEF43}"/>
              </a:ext>
            </a:extLst>
          </p:cNvPr>
          <p:cNvSpPr>
            <a:spLocks noChangeArrowheads="1"/>
          </p:cNvSpPr>
          <p:nvPr/>
        </p:nvSpPr>
        <p:spPr bwMode="auto">
          <a:xfrm>
            <a:off x="1766979" y="5600700"/>
            <a:ext cx="781984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Giả sử hiệu suất của bộ chuyển đổi ηc = 0.85 và tỷ lệ làm việc tối đa ta có thể tính như sau</a:t>
            </a:r>
          </a:p>
        </p:txBody>
      </p:sp>
      <p:graphicFrame>
        <p:nvGraphicFramePr>
          <p:cNvPr id="18" name="Object 17">
            <a:extLst>
              <a:ext uri="{FF2B5EF4-FFF2-40B4-BE49-F238E27FC236}">
                <a16:creationId xmlns:a16="http://schemas.microsoft.com/office/drawing/2014/main" id="{5CA4573F-836D-76EB-A429-21CC8AA0CB27}"/>
              </a:ext>
            </a:extLst>
          </p:cNvPr>
          <p:cNvGraphicFramePr>
            <a:graphicFrameLocks noChangeAspect="1"/>
          </p:cNvGraphicFramePr>
          <p:nvPr/>
        </p:nvGraphicFramePr>
        <p:xfrm>
          <a:off x="0" y="457200"/>
          <a:ext cx="914400" cy="190500"/>
        </p:xfrm>
        <a:graphic>
          <a:graphicData uri="http://schemas.openxmlformats.org/presentationml/2006/ole">
            <mc:AlternateContent xmlns:mc="http://schemas.openxmlformats.org/markup-compatibility/2006">
              <mc:Choice xmlns:v="urn:schemas-microsoft-com:vml" Requires="v">
                <p:oleObj name="Equation" r:id="rId8" imgW="901309" imgH="228501" progId="Equation.DSMT4">
                  <p:embed/>
                </p:oleObj>
              </mc:Choice>
              <mc:Fallback>
                <p:oleObj name="Equation" r:id="rId8" imgW="901309" imgH="228501"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57200"/>
                        <a:ext cx="9144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2">
            <a:extLst>
              <a:ext uri="{FF2B5EF4-FFF2-40B4-BE49-F238E27FC236}">
                <a16:creationId xmlns:a16="http://schemas.microsoft.com/office/drawing/2014/main" id="{28E1DE33-3AC5-B1C0-C56F-08FD77C1DEEB}"/>
              </a:ext>
            </a:extLst>
          </p:cNvPr>
          <p:cNvSpPr>
            <a:spLocks noChangeArrowheads="1"/>
          </p:cNvSpPr>
          <p:nvPr/>
        </p:nvSpPr>
        <p:spPr bwMode="auto">
          <a:xfrm>
            <a:off x="5423843" y="8678058"/>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Chọn dây 0.5 chập 3</a:t>
            </a:r>
          </a:p>
        </p:txBody>
      </p:sp>
      <p:graphicFrame>
        <p:nvGraphicFramePr>
          <p:cNvPr id="21" name="Object 20">
            <a:extLst>
              <a:ext uri="{FF2B5EF4-FFF2-40B4-BE49-F238E27FC236}">
                <a16:creationId xmlns:a16="http://schemas.microsoft.com/office/drawing/2014/main" id="{998883AF-9D6A-53CA-B460-C373D420459B}"/>
              </a:ext>
            </a:extLst>
          </p:cNvPr>
          <p:cNvGraphicFramePr>
            <a:graphicFrameLocks noChangeAspect="1"/>
          </p:cNvGraphicFramePr>
          <p:nvPr>
            <p:extLst>
              <p:ext uri="{D42A27DB-BD31-4B8C-83A1-F6EECF244321}">
                <p14:modId xmlns:p14="http://schemas.microsoft.com/office/powerpoint/2010/main" val="3331191884"/>
              </p:ext>
            </p:extLst>
          </p:nvPr>
        </p:nvGraphicFramePr>
        <p:xfrm>
          <a:off x="2998143" y="6713004"/>
          <a:ext cx="5359400" cy="990600"/>
        </p:xfrm>
        <a:graphic>
          <a:graphicData uri="http://schemas.openxmlformats.org/presentationml/2006/ole">
            <mc:AlternateContent xmlns:mc="http://schemas.openxmlformats.org/markup-compatibility/2006">
              <mc:Choice xmlns:v="urn:schemas-microsoft-com:vml" Requires="v">
                <p:oleObj name="Equation" r:id="rId10" imgW="5359320" imgH="990360" progId="Equation.DSMT4">
                  <p:embed/>
                </p:oleObj>
              </mc:Choice>
              <mc:Fallback>
                <p:oleObj name="Equation" r:id="rId10" imgW="5359320" imgH="990360" progId="Equation.DSMT4">
                  <p:embed/>
                  <p:pic>
                    <p:nvPicPr>
                      <p:cNvPr id="0" name=""/>
                      <p:cNvPicPr/>
                      <p:nvPr/>
                    </p:nvPicPr>
                    <p:blipFill>
                      <a:blip r:embed="rId11"/>
                      <a:stretch>
                        <a:fillRect/>
                      </a:stretch>
                    </p:blipFill>
                    <p:spPr>
                      <a:xfrm>
                        <a:off x="2998143" y="6713004"/>
                        <a:ext cx="5359400" cy="990600"/>
                      </a:xfrm>
                      <a:prstGeom prst="rect">
                        <a:avLst/>
                      </a:prstGeom>
                    </p:spPr>
                  </p:pic>
                </p:oleObj>
              </mc:Fallback>
            </mc:AlternateContent>
          </a:graphicData>
        </a:graphic>
      </p:graphicFrame>
    </p:spTree>
    <p:extLst>
      <p:ext uri="{BB962C8B-B14F-4D97-AF65-F5344CB8AC3E}">
        <p14:creationId xmlns:p14="http://schemas.microsoft.com/office/powerpoint/2010/main" val="342748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sp>
        <p:nvSpPr>
          <p:cNvPr id="10" name="Rectangle 2">
            <a:extLst>
              <a:ext uri="{FF2B5EF4-FFF2-40B4-BE49-F238E27FC236}">
                <a16:creationId xmlns:a16="http://schemas.microsoft.com/office/drawing/2014/main" id="{4E53D2C5-BF0C-FF61-337A-2E144FED52B8}"/>
              </a:ext>
            </a:extLst>
          </p:cNvPr>
          <p:cNvSpPr>
            <a:spLocks noChangeArrowheads="1"/>
          </p:cNvSpPr>
          <p:nvPr/>
        </p:nvSpPr>
        <p:spPr bwMode="auto">
          <a:xfrm>
            <a:off x="1277155" y="2713428"/>
            <a:ext cx="568003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Dòng qua cuộn sơ cấp</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8" name="Object 17">
            <a:extLst>
              <a:ext uri="{FF2B5EF4-FFF2-40B4-BE49-F238E27FC236}">
                <a16:creationId xmlns:a16="http://schemas.microsoft.com/office/drawing/2014/main" id="{5CA4573F-836D-76EB-A429-21CC8AA0CB27}"/>
              </a:ext>
            </a:extLst>
          </p:cNvPr>
          <p:cNvGraphicFramePr>
            <a:graphicFrameLocks noChangeAspect="1"/>
          </p:cNvGraphicFramePr>
          <p:nvPr/>
        </p:nvGraphicFramePr>
        <p:xfrm>
          <a:off x="0" y="457200"/>
          <a:ext cx="914400" cy="190500"/>
        </p:xfrm>
        <a:graphic>
          <a:graphicData uri="http://schemas.openxmlformats.org/presentationml/2006/ole">
            <mc:AlternateContent xmlns:mc="http://schemas.openxmlformats.org/markup-compatibility/2006">
              <mc:Choice xmlns:v="urn:schemas-microsoft-com:vml" Requires="v">
                <p:oleObj name="Equation" r:id="rId2" imgW="901309" imgH="228501" progId="Equation.DSMT4">
                  <p:embed/>
                </p:oleObj>
              </mc:Choice>
              <mc:Fallback>
                <p:oleObj name="Equation" r:id="rId2" imgW="901309" imgH="228501" progId="Equation.DSMT4">
                  <p:embed/>
                  <p:pic>
                    <p:nvPicPr>
                      <p:cNvPr id="18" name="Object 17">
                        <a:extLst>
                          <a:ext uri="{FF2B5EF4-FFF2-40B4-BE49-F238E27FC236}">
                            <a16:creationId xmlns:a16="http://schemas.microsoft.com/office/drawing/2014/main" id="{5CA4573F-836D-76EB-A429-21CC8AA0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2">
            <a:extLst>
              <a:ext uri="{FF2B5EF4-FFF2-40B4-BE49-F238E27FC236}">
                <a16:creationId xmlns:a16="http://schemas.microsoft.com/office/drawing/2014/main" id="{28E1DE33-3AC5-B1C0-C56F-08FD77C1DEEB}"/>
              </a:ext>
            </a:extLst>
          </p:cNvPr>
          <p:cNvSpPr>
            <a:spLocks noChangeArrowheads="1"/>
          </p:cNvSpPr>
          <p:nvPr/>
        </p:nvSpPr>
        <p:spPr bwMode="auto">
          <a:xfrm>
            <a:off x="7848600" y="3547316"/>
            <a:ext cx="58674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Chọn dây 0.8</a:t>
            </a:r>
          </a:p>
        </p:txBody>
      </p:sp>
      <p:graphicFrame>
        <p:nvGraphicFramePr>
          <p:cNvPr id="2" name="Object 1">
            <a:extLst>
              <a:ext uri="{FF2B5EF4-FFF2-40B4-BE49-F238E27FC236}">
                <a16:creationId xmlns:a16="http://schemas.microsoft.com/office/drawing/2014/main" id="{5996503B-C163-26D9-AF72-D1BF736872E8}"/>
              </a:ext>
            </a:extLst>
          </p:cNvPr>
          <p:cNvGraphicFramePr>
            <a:graphicFrameLocks noChangeAspect="1"/>
          </p:cNvGraphicFramePr>
          <p:nvPr>
            <p:extLst>
              <p:ext uri="{D42A27DB-BD31-4B8C-83A1-F6EECF244321}">
                <p14:modId xmlns:p14="http://schemas.microsoft.com/office/powerpoint/2010/main" val="906649203"/>
              </p:ext>
            </p:extLst>
          </p:nvPr>
        </p:nvGraphicFramePr>
        <p:xfrm>
          <a:off x="2667000" y="3341343"/>
          <a:ext cx="5016500" cy="889000"/>
        </p:xfrm>
        <a:graphic>
          <a:graphicData uri="http://schemas.openxmlformats.org/presentationml/2006/ole">
            <mc:AlternateContent xmlns:mc="http://schemas.openxmlformats.org/markup-compatibility/2006">
              <mc:Choice xmlns:v="urn:schemas-microsoft-com:vml" Requires="v">
                <p:oleObj name="Equation" r:id="rId4" imgW="5016240" imgH="888840" progId="Equation.DSMT4">
                  <p:embed/>
                </p:oleObj>
              </mc:Choice>
              <mc:Fallback>
                <p:oleObj name="Equation" r:id="rId4" imgW="5016240" imgH="888840" progId="Equation.DSMT4">
                  <p:embed/>
                  <p:pic>
                    <p:nvPicPr>
                      <p:cNvPr id="0" name=""/>
                      <p:cNvPicPr/>
                      <p:nvPr/>
                    </p:nvPicPr>
                    <p:blipFill>
                      <a:blip r:embed="rId5"/>
                      <a:stretch>
                        <a:fillRect/>
                      </a:stretch>
                    </p:blipFill>
                    <p:spPr>
                      <a:xfrm>
                        <a:off x="2667000" y="3341343"/>
                        <a:ext cx="5016500" cy="88900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2B58869E-CA17-0DAC-32D7-46973BAA660D}"/>
              </a:ext>
            </a:extLst>
          </p:cNvPr>
          <p:cNvSpPr>
            <a:spLocks noChangeArrowheads="1"/>
          </p:cNvSpPr>
          <p:nvPr/>
        </p:nvSpPr>
        <p:spPr bwMode="auto">
          <a:xfrm>
            <a:off x="1428477" y="4625712"/>
            <a:ext cx="68773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Điện cảm trên cuộn sơ cấp máy biến áp</a:t>
            </a:r>
          </a:p>
        </p:txBody>
      </p:sp>
      <p:graphicFrame>
        <p:nvGraphicFramePr>
          <p:cNvPr id="4" name="Object 3">
            <a:extLst>
              <a:ext uri="{FF2B5EF4-FFF2-40B4-BE49-F238E27FC236}">
                <a16:creationId xmlns:a16="http://schemas.microsoft.com/office/drawing/2014/main" id="{093F120A-69CF-36C2-8A6B-48715EB4AC04}"/>
              </a:ext>
            </a:extLst>
          </p:cNvPr>
          <p:cNvGraphicFramePr>
            <a:graphicFrameLocks noChangeAspect="1"/>
          </p:cNvGraphicFramePr>
          <p:nvPr>
            <p:extLst>
              <p:ext uri="{D42A27DB-BD31-4B8C-83A1-F6EECF244321}">
                <p14:modId xmlns:p14="http://schemas.microsoft.com/office/powerpoint/2010/main" val="715146404"/>
              </p:ext>
            </p:extLst>
          </p:nvPr>
        </p:nvGraphicFramePr>
        <p:xfrm>
          <a:off x="3441700" y="5408883"/>
          <a:ext cx="6375400" cy="1028700"/>
        </p:xfrm>
        <a:graphic>
          <a:graphicData uri="http://schemas.openxmlformats.org/presentationml/2006/ole">
            <mc:AlternateContent xmlns:mc="http://schemas.openxmlformats.org/markup-compatibility/2006">
              <mc:Choice xmlns:v="urn:schemas-microsoft-com:vml" Requires="v">
                <p:oleObj name="Equation" r:id="rId6" imgW="6375240" imgH="1028520" progId="Equation.DSMT4">
                  <p:embed/>
                </p:oleObj>
              </mc:Choice>
              <mc:Fallback>
                <p:oleObj name="Equation" r:id="rId6" imgW="6375240" imgH="1028520" progId="Equation.DSMT4">
                  <p:embed/>
                  <p:pic>
                    <p:nvPicPr>
                      <p:cNvPr id="0" name=""/>
                      <p:cNvPicPr/>
                      <p:nvPr/>
                    </p:nvPicPr>
                    <p:blipFill>
                      <a:blip r:embed="rId7"/>
                      <a:stretch>
                        <a:fillRect/>
                      </a:stretch>
                    </p:blipFill>
                    <p:spPr>
                      <a:xfrm>
                        <a:off x="3441700" y="5408883"/>
                        <a:ext cx="6375400" cy="102870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C9476509-CE5F-EF86-341D-49B16208ADC5}"/>
              </a:ext>
            </a:extLst>
          </p:cNvPr>
          <p:cNvSpPr>
            <a:spLocks noChangeArrowheads="1"/>
          </p:cNvSpPr>
          <p:nvPr/>
        </p:nvSpPr>
        <p:spPr bwMode="auto">
          <a:xfrm>
            <a:off x="1428477" y="6743700"/>
            <a:ext cx="1015392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Dòng điện đỉnh qua cuộn cảm từ hóa (được giả định là 10% dòng điện đỉnh của cuộn sơ cấp</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Object 15">
            <a:extLst>
              <a:ext uri="{FF2B5EF4-FFF2-40B4-BE49-F238E27FC236}">
                <a16:creationId xmlns:a16="http://schemas.microsoft.com/office/drawing/2014/main" id="{003DDFD0-C135-F2B5-0038-B7694F56E850}"/>
              </a:ext>
            </a:extLst>
          </p:cNvPr>
          <p:cNvGraphicFramePr>
            <a:graphicFrameLocks noChangeAspect="1"/>
          </p:cNvGraphicFramePr>
          <p:nvPr>
            <p:extLst>
              <p:ext uri="{D42A27DB-BD31-4B8C-83A1-F6EECF244321}">
                <p14:modId xmlns:p14="http://schemas.microsoft.com/office/powerpoint/2010/main" val="2619284057"/>
              </p:ext>
            </p:extLst>
          </p:nvPr>
        </p:nvGraphicFramePr>
        <p:xfrm>
          <a:off x="3388038" y="7906036"/>
          <a:ext cx="6540500" cy="495300"/>
        </p:xfrm>
        <a:graphic>
          <a:graphicData uri="http://schemas.openxmlformats.org/presentationml/2006/ole">
            <mc:AlternateContent xmlns:mc="http://schemas.openxmlformats.org/markup-compatibility/2006">
              <mc:Choice xmlns:v="urn:schemas-microsoft-com:vml" Requires="v">
                <p:oleObj name="Equation" r:id="rId8" imgW="6540480" imgH="495000" progId="Equation.DSMT4">
                  <p:embed/>
                </p:oleObj>
              </mc:Choice>
              <mc:Fallback>
                <p:oleObj name="Equation" r:id="rId8" imgW="6540480" imgH="495000" progId="Equation.DSMT4">
                  <p:embed/>
                  <p:pic>
                    <p:nvPicPr>
                      <p:cNvPr id="0" name=""/>
                      <p:cNvPicPr/>
                      <p:nvPr/>
                    </p:nvPicPr>
                    <p:blipFill>
                      <a:blip r:embed="rId9"/>
                      <a:stretch>
                        <a:fillRect/>
                      </a:stretch>
                    </p:blipFill>
                    <p:spPr>
                      <a:xfrm>
                        <a:off x="3388038" y="7906036"/>
                        <a:ext cx="6540500" cy="495300"/>
                      </a:xfrm>
                      <a:prstGeom prst="rect">
                        <a:avLst/>
                      </a:prstGeom>
                    </p:spPr>
                  </p:pic>
                </p:oleObj>
              </mc:Fallback>
            </mc:AlternateContent>
          </a:graphicData>
        </a:graphic>
      </p:graphicFrame>
    </p:spTree>
    <p:extLst>
      <p:ext uri="{BB962C8B-B14F-4D97-AF65-F5344CB8AC3E}">
        <p14:creationId xmlns:p14="http://schemas.microsoft.com/office/powerpoint/2010/main" val="2759055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74390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77724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Tính toán thiết kế</a:t>
            </a:r>
          </a:p>
        </p:txBody>
      </p:sp>
      <p:graphicFrame>
        <p:nvGraphicFramePr>
          <p:cNvPr id="18" name="Object 17">
            <a:extLst>
              <a:ext uri="{FF2B5EF4-FFF2-40B4-BE49-F238E27FC236}">
                <a16:creationId xmlns:a16="http://schemas.microsoft.com/office/drawing/2014/main" id="{5CA4573F-836D-76EB-A429-21CC8AA0CB27}"/>
              </a:ext>
            </a:extLst>
          </p:cNvPr>
          <p:cNvGraphicFramePr>
            <a:graphicFrameLocks noChangeAspect="1"/>
          </p:cNvGraphicFramePr>
          <p:nvPr/>
        </p:nvGraphicFramePr>
        <p:xfrm>
          <a:off x="0" y="457200"/>
          <a:ext cx="914400" cy="190500"/>
        </p:xfrm>
        <a:graphic>
          <a:graphicData uri="http://schemas.openxmlformats.org/presentationml/2006/ole">
            <mc:AlternateContent xmlns:mc="http://schemas.openxmlformats.org/markup-compatibility/2006">
              <mc:Choice xmlns:v="urn:schemas-microsoft-com:vml" Requires="v">
                <p:oleObj name="Equation" r:id="rId2" imgW="901309" imgH="228501" progId="Equation.DSMT4">
                  <p:embed/>
                </p:oleObj>
              </mc:Choice>
              <mc:Fallback>
                <p:oleObj name="Equation" r:id="rId2" imgW="901309" imgH="228501" progId="Equation.DSMT4">
                  <p:embed/>
                  <p:pic>
                    <p:nvPicPr>
                      <p:cNvPr id="18" name="Object 17">
                        <a:extLst>
                          <a:ext uri="{FF2B5EF4-FFF2-40B4-BE49-F238E27FC236}">
                            <a16:creationId xmlns:a16="http://schemas.microsoft.com/office/drawing/2014/main" id="{5CA4573F-836D-76EB-A429-21CC8AA0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C9476509-CE5F-EF86-341D-49B16208ADC5}"/>
              </a:ext>
            </a:extLst>
          </p:cNvPr>
          <p:cNvSpPr>
            <a:spLocks noChangeArrowheads="1"/>
          </p:cNvSpPr>
          <p:nvPr/>
        </p:nvSpPr>
        <p:spPr bwMode="auto">
          <a:xfrm>
            <a:off x="1143000" y="3009900"/>
            <a:ext cx="10153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Đ</a:t>
            </a:r>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ộ tự cảm sơ cấp. </a:t>
            </a:r>
            <a:endParaRPr kumimoji="0" lang="en-US" altLang="en-US" sz="2500" b="1" i="0" u="none" strike="noStrike" cap="none" normalizeH="0" baseline="0">
              <a:ln>
                <a:noFill/>
              </a:ln>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9" name="Object 18">
            <a:extLst>
              <a:ext uri="{FF2B5EF4-FFF2-40B4-BE49-F238E27FC236}">
                <a16:creationId xmlns:a16="http://schemas.microsoft.com/office/drawing/2014/main" id="{497E1777-FB04-354D-9EA0-2CBC015EB23E}"/>
              </a:ext>
            </a:extLst>
          </p:cNvPr>
          <p:cNvGraphicFramePr>
            <a:graphicFrameLocks noChangeAspect="1"/>
          </p:cNvGraphicFramePr>
          <p:nvPr>
            <p:extLst>
              <p:ext uri="{D42A27DB-BD31-4B8C-83A1-F6EECF244321}">
                <p14:modId xmlns:p14="http://schemas.microsoft.com/office/powerpoint/2010/main" val="1729090365"/>
              </p:ext>
            </p:extLst>
          </p:nvPr>
        </p:nvGraphicFramePr>
        <p:xfrm>
          <a:off x="2991119" y="3771900"/>
          <a:ext cx="6375400" cy="1028700"/>
        </p:xfrm>
        <a:graphic>
          <a:graphicData uri="http://schemas.openxmlformats.org/presentationml/2006/ole">
            <mc:AlternateContent xmlns:mc="http://schemas.openxmlformats.org/markup-compatibility/2006">
              <mc:Choice xmlns:v="urn:schemas-microsoft-com:vml" Requires="v">
                <p:oleObj name="Equation" r:id="rId4" imgW="6375240" imgH="1028520" progId="Equation.DSMT4">
                  <p:embed/>
                </p:oleObj>
              </mc:Choice>
              <mc:Fallback>
                <p:oleObj name="Equation" r:id="rId4" imgW="6375240" imgH="1028520" progId="Equation.DSMT4">
                  <p:embed/>
                  <p:pic>
                    <p:nvPicPr>
                      <p:cNvPr id="19" name="Object 18">
                        <a:extLst>
                          <a:ext uri="{FF2B5EF4-FFF2-40B4-BE49-F238E27FC236}">
                            <a16:creationId xmlns:a16="http://schemas.microsoft.com/office/drawing/2014/main" id="{497E1777-FB04-354D-9EA0-2CBC015EB23E}"/>
                          </a:ext>
                        </a:extLst>
                      </p:cNvPr>
                      <p:cNvPicPr/>
                      <p:nvPr/>
                    </p:nvPicPr>
                    <p:blipFill>
                      <a:blip r:embed="rId5"/>
                      <a:stretch>
                        <a:fillRect/>
                      </a:stretch>
                    </p:blipFill>
                    <p:spPr>
                      <a:xfrm>
                        <a:off x="2991119" y="3771900"/>
                        <a:ext cx="6375400" cy="102870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E110C86-B3E1-62DD-8093-7A7BC86F7721}"/>
              </a:ext>
            </a:extLst>
          </p:cNvPr>
          <p:cNvSpPr txBox="1"/>
          <p:nvPr/>
        </p:nvSpPr>
        <p:spPr>
          <a:xfrm>
            <a:off x="1695719" y="5372100"/>
            <a:ext cx="8305800" cy="861774"/>
          </a:xfrm>
          <a:prstGeom prst="rect">
            <a:avLst/>
          </a:prstGeom>
          <a:noFill/>
        </p:spPr>
        <p:txBody>
          <a:bodyPr wrap="square">
            <a:spAutoFit/>
          </a:bodyPr>
          <a:lstStyle/>
          <a:p>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Với công suất &lt; 200W. ta sử dụng lõi Ferrite PC40 kích thước 35x21x10 để quấn. </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146" name="Picture 2">
            <a:extLst>
              <a:ext uri="{FF2B5EF4-FFF2-40B4-BE49-F238E27FC236}">
                <a16:creationId xmlns:a16="http://schemas.microsoft.com/office/drawing/2014/main" id="{CC4831E9-FBD1-B29A-D5AF-FA212BB22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8516116" y="5114308"/>
            <a:ext cx="5711625" cy="277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6F1C6F57-62AA-7EEF-A73A-CBD9165402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618" y="6878192"/>
            <a:ext cx="7498583" cy="24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8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50006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5334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điều khiển</a:t>
            </a:r>
          </a:p>
        </p:txBody>
      </p:sp>
      <p:sp>
        <p:nvSpPr>
          <p:cNvPr id="4" name="TextBox 3">
            <a:extLst>
              <a:ext uri="{FF2B5EF4-FFF2-40B4-BE49-F238E27FC236}">
                <a16:creationId xmlns:a16="http://schemas.microsoft.com/office/drawing/2014/main" id="{4BBAAC8E-DD37-39B8-4B80-9A7CEB38A58C}"/>
              </a:ext>
            </a:extLst>
          </p:cNvPr>
          <p:cNvSpPr txBox="1"/>
          <p:nvPr/>
        </p:nvSpPr>
        <p:spPr>
          <a:xfrm>
            <a:off x="4305300" y="8340065"/>
            <a:ext cx="5448300" cy="5666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3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Tổng quan bộ điều khiển mô hình</a:t>
            </a:r>
            <a:endParaRPr lang="en-US" sz="23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3" name="Picture 2">
            <a:extLst>
              <a:ext uri="{FF2B5EF4-FFF2-40B4-BE49-F238E27FC236}">
                <a16:creationId xmlns:a16="http://schemas.microsoft.com/office/drawing/2014/main" id="{9927C6FD-7FE9-0CE2-B365-B2637B13B386}"/>
              </a:ext>
            </a:extLst>
          </p:cNvPr>
          <p:cNvPicPr>
            <a:picLocks noChangeAspect="1"/>
          </p:cNvPicPr>
          <p:nvPr/>
        </p:nvPicPr>
        <p:blipFill>
          <a:blip r:embed="rId2"/>
          <a:stretch>
            <a:fillRect/>
          </a:stretch>
        </p:blipFill>
        <p:spPr>
          <a:xfrm>
            <a:off x="558000" y="2636731"/>
            <a:ext cx="12600000" cy="5259279"/>
          </a:xfrm>
          <a:prstGeom prst="rect">
            <a:avLst/>
          </a:prstGeom>
        </p:spPr>
      </p:pic>
    </p:spTree>
    <p:extLst>
      <p:ext uri="{BB962C8B-B14F-4D97-AF65-F5344CB8AC3E}">
        <p14:creationId xmlns:p14="http://schemas.microsoft.com/office/powerpoint/2010/main" val="424289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601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điều khiển mạch AC/DC</a:t>
            </a:r>
          </a:p>
        </p:txBody>
      </p:sp>
      <p:pic>
        <p:nvPicPr>
          <p:cNvPr id="2" name="Picture 1">
            <a:extLst>
              <a:ext uri="{FF2B5EF4-FFF2-40B4-BE49-F238E27FC236}">
                <a16:creationId xmlns:a16="http://schemas.microsoft.com/office/drawing/2014/main" id="{F1973AEB-F1B4-9536-17D3-C0CE42EC176C}"/>
              </a:ext>
            </a:extLst>
          </p:cNvPr>
          <p:cNvPicPr>
            <a:picLocks noChangeAspect="1"/>
          </p:cNvPicPr>
          <p:nvPr/>
        </p:nvPicPr>
        <p:blipFill>
          <a:blip r:embed="rId2"/>
          <a:stretch>
            <a:fillRect/>
          </a:stretch>
        </p:blipFill>
        <p:spPr>
          <a:xfrm>
            <a:off x="558000" y="2493735"/>
            <a:ext cx="12600000" cy="6869466"/>
          </a:xfrm>
          <a:prstGeom prst="rect">
            <a:avLst/>
          </a:prstGeom>
        </p:spPr>
      </p:pic>
    </p:spTree>
    <p:extLst>
      <p:ext uri="{BB962C8B-B14F-4D97-AF65-F5344CB8AC3E}">
        <p14:creationId xmlns:p14="http://schemas.microsoft.com/office/powerpoint/2010/main" val="17127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601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điều khiển mạch AC/DC</a:t>
            </a:r>
          </a:p>
        </p:txBody>
      </p:sp>
      <p:pic>
        <p:nvPicPr>
          <p:cNvPr id="3" name="Picture 2">
            <a:extLst>
              <a:ext uri="{FF2B5EF4-FFF2-40B4-BE49-F238E27FC236}">
                <a16:creationId xmlns:a16="http://schemas.microsoft.com/office/drawing/2014/main" id="{501716B8-6422-B466-3616-5493DB3AC20A}"/>
              </a:ext>
            </a:extLst>
          </p:cNvPr>
          <p:cNvPicPr>
            <a:picLocks noChangeAspect="1"/>
          </p:cNvPicPr>
          <p:nvPr/>
        </p:nvPicPr>
        <p:blipFill>
          <a:blip r:embed="rId2"/>
          <a:stretch>
            <a:fillRect/>
          </a:stretch>
        </p:blipFill>
        <p:spPr>
          <a:xfrm>
            <a:off x="1458000" y="2333068"/>
            <a:ext cx="10800000" cy="7253732"/>
          </a:xfrm>
          <a:prstGeom prst="rect">
            <a:avLst/>
          </a:prstGeom>
        </p:spPr>
      </p:pic>
    </p:spTree>
    <p:extLst>
      <p:ext uri="{BB962C8B-B14F-4D97-AF65-F5344CB8AC3E}">
        <p14:creationId xmlns:p14="http://schemas.microsoft.com/office/powerpoint/2010/main" val="97417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854617">
            <a:off x="288819" y="-1878868"/>
            <a:ext cx="6514167" cy="13691357"/>
            <a:chOff x="0" y="0"/>
            <a:chExt cx="1394584" cy="3605954"/>
          </a:xfrm>
        </p:grpSpPr>
        <p:sp>
          <p:nvSpPr>
            <p:cNvPr id="3" name="Freeform 3"/>
            <p:cNvSpPr/>
            <p:nvPr/>
          </p:nvSpPr>
          <p:spPr>
            <a:xfrm>
              <a:off x="0" y="0"/>
              <a:ext cx="1394584" cy="3605954"/>
            </a:xfrm>
            <a:custGeom>
              <a:avLst/>
              <a:gdLst/>
              <a:ahLst/>
              <a:cxnLst/>
              <a:rect l="l" t="t" r="r" b="b"/>
              <a:pathLst>
                <a:path w="1394584" h="3605954">
                  <a:moveTo>
                    <a:pt x="0" y="0"/>
                  </a:moveTo>
                  <a:lnTo>
                    <a:pt x="1394584" y="0"/>
                  </a:lnTo>
                  <a:lnTo>
                    <a:pt x="1394584"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7">
            <a:extLst>
              <a:ext uri="{FF2B5EF4-FFF2-40B4-BE49-F238E27FC236}">
                <a16:creationId xmlns:a16="http://schemas.microsoft.com/office/drawing/2014/main" id="{BA605514-3DA9-BC74-5EAD-CCD1E08B40E1}"/>
              </a:ext>
            </a:extLst>
          </p:cNvPr>
          <p:cNvPicPr>
            <a:picLocks noChangeAspect="1"/>
          </p:cNvPicPr>
          <p:nvPr/>
        </p:nvPicPr>
        <p:blipFill>
          <a:blip r:embed="rId2"/>
          <a:stretch>
            <a:fillRect/>
          </a:stretch>
        </p:blipFill>
        <p:spPr>
          <a:xfrm>
            <a:off x="1676398" y="578597"/>
            <a:ext cx="3600000" cy="3600000"/>
          </a:xfrm>
          <a:prstGeom prst="rect">
            <a:avLst/>
          </a:prstGeom>
        </p:spPr>
      </p:pic>
      <p:sp>
        <p:nvSpPr>
          <p:cNvPr id="11" name="Arrow: Right 10">
            <a:extLst>
              <a:ext uri="{FF2B5EF4-FFF2-40B4-BE49-F238E27FC236}">
                <a16:creationId xmlns:a16="http://schemas.microsoft.com/office/drawing/2014/main" id="{879F5E75-2A3E-0CF4-AEDC-CAC63298407D}"/>
              </a:ext>
            </a:extLst>
          </p:cNvPr>
          <p:cNvSpPr/>
          <p:nvPr/>
        </p:nvSpPr>
        <p:spPr>
          <a:xfrm>
            <a:off x="6086270" y="2772072"/>
            <a:ext cx="1600200" cy="609600"/>
          </a:xfrm>
          <a:prstGeom prst="rightArrow">
            <a:avLst/>
          </a:prstGeom>
          <a:solidFill>
            <a:schemeClr val="bg2">
              <a:lumMod val="25000"/>
            </a:schemeClr>
          </a:solidFill>
          <a:ln w="635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E808462-F4EA-FDCF-FD09-5B3C43C7095F}"/>
              </a:ext>
            </a:extLst>
          </p:cNvPr>
          <p:cNvPicPr>
            <a:picLocks noChangeAspect="1"/>
          </p:cNvPicPr>
          <p:nvPr/>
        </p:nvPicPr>
        <p:blipFill>
          <a:blip r:embed="rId3"/>
          <a:stretch>
            <a:fillRect/>
          </a:stretch>
        </p:blipFill>
        <p:spPr>
          <a:xfrm>
            <a:off x="8195607" y="584852"/>
            <a:ext cx="3600000" cy="3600000"/>
          </a:xfrm>
          <a:prstGeom prst="rect">
            <a:avLst/>
          </a:prstGeom>
        </p:spPr>
      </p:pic>
      <p:sp>
        <p:nvSpPr>
          <p:cNvPr id="15" name="TextBox 14">
            <a:extLst>
              <a:ext uri="{FF2B5EF4-FFF2-40B4-BE49-F238E27FC236}">
                <a16:creationId xmlns:a16="http://schemas.microsoft.com/office/drawing/2014/main" id="{97618C91-6845-C2E4-B139-9D07F10AE84F}"/>
              </a:ext>
            </a:extLst>
          </p:cNvPr>
          <p:cNvSpPr txBox="1"/>
          <p:nvPr/>
        </p:nvSpPr>
        <p:spPr>
          <a:xfrm>
            <a:off x="762000" y="4966810"/>
            <a:ext cx="5286323" cy="269163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300" b="1" kern="120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Để vận hành ổn định và liên tục, hai lĩnh vực này cần một hệ thống Pin lưu trữ năng lượng hiệu quả để cung cấp và dự trữ năng lượng. </a:t>
            </a:r>
            <a:endParaRPr lang="en-US" sz="2300">
              <a:solidFill>
                <a:schemeClr val="tx1">
                  <a:lumMod val="75000"/>
                  <a:lumOff val="25000"/>
                </a:schemeClr>
              </a:solidFill>
              <a:effectLst/>
            </a:endParaRPr>
          </a:p>
        </p:txBody>
      </p:sp>
      <p:sp>
        <p:nvSpPr>
          <p:cNvPr id="17" name="TextBox 16">
            <a:extLst>
              <a:ext uri="{FF2B5EF4-FFF2-40B4-BE49-F238E27FC236}">
                <a16:creationId xmlns:a16="http://schemas.microsoft.com/office/drawing/2014/main" id="{9CE3E9C6-228F-7F1E-2538-C744E79331B8}"/>
              </a:ext>
            </a:extLst>
          </p:cNvPr>
          <p:cNvSpPr txBox="1"/>
          <p:nvPr/>
        </p:nvSpPr>
        <p:spPr>
          <a:xfrm>
            <a:off x="7365323" y="4966810"/>
            <a:ext cx="6410378" cy="2690352"/>
          </a:xfrm>
          <a:prstGeom prst="rect">
            <a:avLst/>
          </a:prstGeom>
          <a:noFill/>
        </p:spPr>
        <p:txBody>
          <a:bodyPr wrap="square">
            <a:spAutoFit/>
          </a:bodyPr>
          <a:lstStyle/>
          <a:p>
            <a:pPr>
              <a:lnSpc>
                <a:spcPct val="150000"/>
              </a:lnSpc>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Với nhiều ưu điểm:</a:t>
            </a: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Điện áp hoạt động cao</a:t>
            </a: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Năng lượng dự trữ lớn</a:t>
            </a: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Phạm vi nhiệt độ hoạt động rộng</a:t>
            </a:r>
          </a:p>
          <a:p>
            <a:pPr marL="457200" indent="-457200">
              <a:lnSpc>
                <a:spcPct val="150000"/>
              </a:lnSpc>
              <a:buFont typeface="Arial" panose="020B0604020202020204" pitchFamily="34" charset="0"/>
              <a:buChar char="•"/>
            </a:pP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t>
            </a:r>
            <a:r>
              <a:rPr lang="vi-VN"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uổi thọ cao hơn</a:t>
            </a:r>
            <a:r>
              <a:rPr lang="en-US" sz="23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các CN pin khác</a:t>
            </a:r>
            <a:endParaRPr lang="en-US" sz="2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8472E668-A2A5-7D90-2F3F-01A79BDD200A}"/>
              </a:ext>
            </a:extLst>
          </p:cNvPr>
          <p:cNvSpPr txBox="1"/>
          <p:nvPr/>
        </p:nvSpPr>
        <p:spPr>
          <a:xfrm>
            <a:off x="1024049" y="8131730"/>
            <a:ext cx="11648748" cy="1185004"/>
          </a:xfrm>
          <a:prstGeom prst="rect">
            <a:avLst/>
          </a:prstGeom>
          <a:noFill/>
        </p:spPr>
        <p:txBody>
          <a:bodyPr wrap="square">
            <a:spAutoFit/>
          </a:bodyPr>
          <a:lstStyle/>
          <a:p>
            <a:pPr>
              <a:lnSpc>
                <a:spcPct val="150000"/>
              </a:lnSpc>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in Li</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thium</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-ion đã trở thành một trong những nguồn năng lượng hứa hẹn cho xe điện</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và hệ thống lưu trữ</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 trong lĩnh vực</a:t>
            </a:r>
            <a:r>
              <a:rPr lang="vi-VN"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 năng lượng</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 tái tạo</a:t>
            </a:r>
            <a:endParaRPr lang="en-US" sz="25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217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601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điều khiển mạch DC/DC</a:t>
            </a:r>
          </a:p>
        </p:txBody>
      </p:sp>
      <p:pic>
        <p:nvPicPr>
          <p:cNvPr id="2" name="Picture 1">
            <a:extLst>
              <a:ext uri="{FF2B5EF4-FFF2-40B4-BE49-F238E27FC236}">
                <a16:creationId xmlns:a16="http://schemas.microsoft.com/office/drawing/2014/main" id="{1E35D054-FA49-4DF1-F268-247371127099}"/>
              </a:ext>
            </a:extLst>
          </p:cNvPr>
          <p:cNvPicPr>
            <a:picLocks noChangeAspect="1"/>
          </p:cNvPicPr>
          <p:nvPr/>
        </p:nvPicPr>
        <p:blipFill>
          <a:blip r:embed="rId2"/>
          <a:stretch>
            <a:fillRect/>
          </a:stretch>
        </p:blipFill>
        <p:spPr>
          <a:xfrm>
            <a:off x="1608861" y="2333068"/>
            <a:ext cx="10498278" cy="7200000"/>
          </a:xfrm>
          <a:prstGeom prst="rect">
            <a:avLst/>
          </a:prstGeom>
        </p:spPr>
      </p:pic>
    </p:spTree>
    <p:extLst>
      <p:ext uri="{BB962C8B-B14F-4D97-AF65-F5344CB8AC3E}">
        <p14:creationId xmlns:p14="http://schemas.microsoft.com/office/powerpoint/2010/main" val="215113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601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Bộ điều khiển mạch DC/DC</a:t>
            </a:r>
          </a:p>
        </p:txBody>
      </p:sp>
      <p:pic>
        <p:nvPicPr>
          <p:cNvPr id="3" name="Picture 2">
            <a:extLst>
              <a:ext uri="{FF2B5EF4-FFF2-40B4-BE49-F238E27FC236}">
                <a16:creationId xmlns:a16="http://schemas.microsoft.com/office/drawing/2014/main" id="{CBDF070A-0516-272B-C0B0-2704386D4C29}"/>
              </a:ext>
            </a:extLst>
          </p:cNvPr>
          <p:cNvPicPr>
            <a:picLocks noChangeAspect="1"/>
          </p:cNvPicPr>
          <p:nvPr/>
        </p:nvPicPr>
        <p:blipFill>
          <a:blip r:embed="rId2"/>
          <a:stretch>
            <a:fillRect/>
          </a:stretch>
        </p:blipFill>
        <p:spPr>
          <a:xfrm>
            <a:off x="1647098" y="2333068"/>
            <a:ext cx="10421804" cy="6944694"/>
          </a:xfrm>
          <a:prstGeom prst="rect">
            <a:avLst/>
          </a:prstGeom>
        </p:spPr>
      </p:pic>
    </p:spTree>
    <p:extLst>
      <p:ext uri="{BB962C8B-B14F-4D97-AF65-F5344CB8AC3E}">
        <p14:creationId xmlns:p14="http://schemas.microsoft.com/office/powerpoint/2010/main" val="306101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601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Thiết kế mạch cảm biến</a:t>
            </a:r>
          </a:p>
        </p:txBody>
      </p:sp>
      <p:pic>
        <p:nvPicPr>
          <p:cNvPr id="6" name="Picture 5" descr="A picture containing diagram, text, line, plan&#10;&#10;Description automatically generated">
            <a:extLst>
              <a:ext uri="{FF2B5EF4-FFF2-40B4-BE49-F238E27FC236}">
                <a16:creationId xmlns:a16="http://schemas.microsoft.com/office/drawing/2014/main" id="{A1C7C0BE-6A97-6B9E-0320-9AFC0E62674A}"/>
              </a:ext>
            </a:extLst>
          </p:cNvPr>
          <p:cNvPicPr>
            <a:picLocks noChangeAspect="1"/>
          </p:cNvPicPr>
          <p:nvPr/>
        </p:nvPicPr>
        <p:blipFill>
          <a:blip r:embed="rId2">
            <a:grayscl/>
          </a:blip>
          <a:stretch>
            <a:fillRect/>
          </a:stretch>
        </p:blipFill>
        <p:spPr>
          <a:xfrm>
            <a:off x="2178000" y="3224091"/>
            <a:ext cx="9360000" cy="4578876"/>
          </a:xfrm>
          <a:prstGeom prst="rect">
            <a:avLst/>
          </a:prstGeom>
        </p:spPr>
      </p:pic>
      <p:sp>
        <p:nvSpPr>
          <p:cNvPr id="2" name="TextBox 1">
            <a:extLst>
              <a:ext uri="{FF2B5EF4-FFF2-40B4-BE49-F238E27FC236}">
                <a16:creationId xmlns:a16="http://schemas.microsoft.com/office/drawing/2014/main" id="{44149D5D-9D60-6FAA-1BF2-5429BAD021DF}"/>
              </a:ext>
            </a:extLst>
          </p:cNvPr>
          <p:cNvSpPr txBox="1"/>
          <p:nvPr/>
        </p:nvSpPr>
        <p:spPr>
          <a:xfrm>
            <a:off x="4648200" y="2484033"/>
            <a:ext cx="35814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Mạch cảm biến áp</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3" name="Picture 2">
            <a:extLst>
              <a:ext uri="{FF2B5EF4-FFF2-40B4-BE49-F238E27FC236}">
                <a16:creationId xmlns:a16="http://schemas.microsoft.com/office/drawing/2014/main" id="{3CE77A47-FDB1-1D94-FCCC-25D67F926959}"/>
              </a:ext>
            </a:extLst>
          </p:cNvPr>
          <p:cNvPicPr>
            <a:picLocks noChangeAspect="1"/>
          </p:cNvPicPr>
          <p:nvPr/>
        </p:nvPicPr>
        <p:blipFill>
          <a:blip r:embed="rId3"/>
          <a:stretch>
            <a:fillRect/>
          </a:stretch>
        </p:blipFill>
        <p:spPr>
          <a:xfrm>
            <a:off x="1458000" y="8115300"/>
            <a:ext cx="10800000" cy="853691"/>
          </a:xfrm>
          <a:prstGeom prst="rect">
            <a:avLst/>
          </a:prstGeom>
        </p:spPr>
      </p:pic>
    </p:spTree>
    <p:extLst>
      <p:ext uri="{BB962C8B-B14F-4D97-AF65-F5344CB8AC3E}">
        <p14:creationId xmlns:p14="http://schemas.microsoft.com/office/powerpoint/2010/main" val="37951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80486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8382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Thiết kế mạch cảm biến</a:t>
            </a:r>
          </a:p>
        </p:txBody>
      </p:sp>
      <p:sp>
        <p:nvSpPr>
          <p:cNvPr id="2" name="TextBox 1">
            <a:extLst>
              <a:ext uri="{FF2B5EF4-FFF2-40B4-BE49-F238E27FC236}">
                <a16:creationId xmlns:a16="http://schemas.microsoft.com/office/drawing/2014/main" id="{44149D5D-9D60-6FAA-1BF2-5429BAD021DF}"/>
              </a:ext>
            </a:extLst>
          </p:cNvPr>
          <p:cNvSpPr txBox="1"/>
          <p:nvPr/>
        </p:nvSpPr>
        <p:spPr>
          <a:xfrm>
            <a:off x="4648200" y="2484033"/>
            <a:ext cx="39624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Mạch cảm biến dòng</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4" name="Picture 3">
            <a:extLst>
              <a:ext uri="{FF2B5EF4-FFF2-40B4-BE49-F238E27FC236}">
                <a16:creationId xmlns:a16="http://schemas.microsoft.com/office/drawing/2014/main" id="{8F2EF4A1-015A-744E-E214-1490645F53AC}"/>
              </a:ext>
            </a:extLst>
          </p:cNvPr>
          <p:cNvPicPr>
            <a:picLocks noChangeAspect="1"/>
          </p:cNvPicPr>
          <p:nvPr/>
        </p:nvPicPr>
        <p:blipFill>
          <a:blip r:embed="rId2"/>
          <a:stretch>
            <a:fillRect/>
          </a:stretch>
        </p:blipFill>
        <p:spPr>
          <a:xfrm>
            <a:off x="3048000" y="3624159"/>
            <a:ext cx="8406486" cy="5400000"/>
          </a:xfrm>
          <a:prstGeom prst="rect">
            <a:avLst/>
          </a:prstGeom>
        </p:spPr>
      </p:pic>
    </p:spTree>
    <p:extLst>
      <p:ext uri="{BB962C8B-B14F-4D97-AF65-F5344CB8AC3E}">
        <p14:creationId xmlns:p14="http://schemas.microsoft.com/office/powerpoint/2010/main" val="20176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a:extLst>
              <a:ext uri="{FF2B5EF4-FFF2-40B4-BE49-F238E27FC236}">
                <a16:creationId xmlns:a16="http://schemas.microsoft.com/office/drawing/2014/main" id="{6A652A6D-CB3D-B4FE-DF7E-FF155CACDC74}"/>
              </a:ext>
            </a:extLst>
          </p:cNvPr>
          <p:cNvSpPr txBox="1"/>
          <p:nvPr/>
        </p:nvSpPr>
        <p:spPr>
          <a:xfrm>
            <a:off x="1371601" y="1360167"/>
            <a:ext cx="6019800"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11" name="TextBox 10">
            <a:extLst>
              <a:ext uri="{FF2B5EF4-FFF2-40B4-BE49-F238E27FC236}">
                <a16:creationId xmlns:a16="http://schemas.microsoft.com/office/drawing/2014/main" id="{B12EE843-48CA-57B0-DA86-FC62B5A1B4E5}"/>
              </a:ext>
            </a:extLst>
          </p:cNvPr>
          <p:cNvSpPr txBox="1"/>
          <p:nvPr/>
        </p:nvSpPr>
        <p:spPr>
          <a:xfrm>
            <a:off x="914400" y="999003"/>
            <a:ext cx="63246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Thiết kế mạch lái</a:t>
            </a:r>
          </a:p>
        </p:txBody>
      </p:sp>
      <p:pic>
        <p:nvPicPr>
          <p:cNvPr id="12" name="Picture 11">
            <a:extLst>
              <a:ext uri="{FF2B5EF4-FFF2-40B4-BE49-F238E27FC236}">
                <a16:creationId xmlns:a16="http://schemas.microsoft.com/office/drawing/2014/main" id="{9650A742-E729-72EF-61F7-AC747DC2E911}"/>
              </a:ext>
            </a:extLst>
          </p:cNvPr>
          <p:cNvPicPr>
            <a:picLocks noChangeAspect="1"/>
          </p:cNvPicPr>
          <p:nvPr/>
        </p:nvPicPr>
        <p:blipFill>
          <a:blip r:embed="rId2"/>
          <a:stretch>
            <a:fillRect/>
          </a:stretch>
        </p:blipFill>
        <p:spPr>
          <a:xfrm>
            <a:off x="2514600" y="2781300"/>
            <a:ext cx="9000000" cy="6327181"/>
          </a:xfrm>
          <a:prstGeom prst="rect">
            <a:avLst/>
          </a:prstGeom>
        </p:spPr>
      </p:pic>
    </p:spTree>
    <p:extLst>
      <p:ext uri="{BB962C8B-B14F-4D97-AF65-F5344CB8AC3E}">
        <p14:creationId xmlns:p14="http://schemas.microsoft.com/office/powerpoint/2010/main" val="4931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a:extLst>
              <a:ext uri="{FF2B5EF4-FFF2-40B4-BE49-F238E27FC236}">
                <a16:creationId xmlns:a16="http://schemas.microsoft.com/office/drawing/2014/main" id="{6A652A6D-CB3D-B4FE-DF7E-FF155CACDC74}"/>
              </a:ext>
            </a:extLst>
          </p:cNvPr>
          <p:cNvSpPr txBox="1"/>
          <p:nvPr/>
        </p:nvSpPr>
        <p:spPr>
          <a:xfrm>
            <a:off x="1371601" y="1360167"/>
            <a:ext cx="6019800"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11" name="TextBox 10">
            <a:extLst>
              <a:ext uri="{FF2B5EF4-FFF2-40B4-BE49-F238E27FC236}">
                <a16:creationId xmlns:a16="http://schemas.microsoft.com/office/drawing/2014/main" id="{B12EE843-48CA-57B0-DA86-FC62B5A1B4E5}"/>
              </a:ext>
            </a:extLst>
          </p:cNvPr>
          <p:cNvSpPr txBox="1"/>
          <p:nvPr/>
        </p:nvSpPr>
        <p:spPr>
          <a:xfrm>
            <a:off x="914400" y="999003"/>
            <a:ext cx="63246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Thiết kế mạch lái</a:t>
            </a:r>
          </a:p>
        </p:txBody>
      </p:sp>
      <p:sp>
        <p:nvSpPr>
          <p:cNvPr id="4" name="TextBox 3">
            <a:extLst>
              <a:ext uri="{FF2B5EF4-FFF2-40B4-BE49-F238E27FC236}">
                <a16:creationId xmlns:a16="http://schemas.microsoft.com/office/drawing/2014/main" id="{52018D59-C2FC-90AC-49B2-DED2D2D2D7E4}"/>
              </a:ext>
            </a:extLst>
          </p:cNvPr>
          <p:cNvSpPr txBox="1"/>
          <p:nvPr/>
        </p:nvSpPr>
        <p:spPr>
          <a:xfrm>
            <a:off x="1311501" y="2559215"/>
            <a:ext cx="9525000" cy="861774"/>
          </a:xfrm>
          <a:prstGeom prst="rect">
            <a:avLst/>
          </a:prstGeom>
          <a:noFill/>
        </p:spPr>
        <p:txBody>
          <a:bodyPr wrap="square">
            <a:spAutoFit/>
          </a:bodyPr>
          <a:lstStyle/>
          <a:p>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Dòng điện kích phụ thuộc vào điện tích cực cổng của MOSFET được sử dụng, trong mô hình này là IRFP460. Ta có</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a:extLst>
              <a:ext uri="{FF2B5EF4-FFF2-40B4-BE49-F238E27FC236}">
                <a16:creationId xmlns:a16="http://schemas.microsoft.com/office/drawing/2014/main" id="{C2376AA3-46A0-C084-BB59-99CCEA83A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161" y="4363759"/>
            <a:ext cx="447053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6">
            <a:extLst>
              <a:ext uri="{FF2B5EF4-FFF2-40B4-BE49-F238E27FC236}">
                <a16:creationId xmlns:a16="http://schemas.microsoft.com/office/drawing/2014/main" id="{C8A3F341-80E4-ADEB-1028-E779CEDC60C8}"/>
              </a:ext>
            </a:extLst>
          </p:cNvPr>
          <p:cNvGraphicFramePr>
            <a:graphicFrameLocks noChangeAspect="1"/>
          </p:cNvGraphicFramePr>
          <p:nvPr>
            <p:extLst>
              <p:ext uri="{D42A27DB-BD31-4B8C-83A1-F6EECF244321}">
                <p14:modId xmlns:p14="http://schemas.microsoft.com/office/powerpoint/2010/main" val="2880392474"/>
              </p:ext>
            </p:extLst>
          </p:nvPr>
        </p:nvGraphicFramePr>
        <p:xfrm>
          <a:off x="2237528" y="3742532"/>
          <a:ext cx="8597900" cy="584200"/>
        </p:xfrm>
        <a:graphic>
          <a:graphicData uri="http://schemas.openxmlformats.org/presentationml/2006/ole">
            <mc:AlternateContent xmlns:mc="http://schemas.openxmlformats.org/markup-compatibility/2006">
              <mc:Choice xmlns:v="urn:schemas-microsoft-com:vml" Requires="v">
                <p:oleObj name="Equation" r:id="rId3" imgW="8597880" imgH="583920" progId="Equation.DSMT4">
                  <p:embed/>
                </p:oleObj>
              </mc:Choice>
              <mc:Fallback>
                <p:oleObj name="Equation" r:id="rId3" imgW="8597880" imgH="583920" progId="Equation.DSMT4">
                  <p:embed/>
                  <p:pic>
                    <p:nvPicPr>
                      <p:cNvPr id="0" name=""/>
                      <p:cNvPicPr/>
                      <p:nvPr/>
                    </p:nvPicPr>
                    <p:blipFill>
                      <a:blip r:embed="rId4"/>
                      <a:stretch>
                        <a:fillRect/>
                      </a:stretch>
                    </p:blipFill>
                    <p:spPr>
                      <a:xfrm>
                        <a:off x="2237528" y="3742532"/>
                        <a:ext cx="8597900" cy="5842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2797FEB-7197-E581-CC04-E5EB1BB273D2}"/>
              </a:ext>
            </a:extLst>
          </p:cNvPr>
          <p:cNvGraphicFramePr>
            <a:graphicFrameLocks noChangeAspect="1"/>
          </p:cNvGraphicFramePr>
          <p:nvPr>
            <p:extLst>
              <p:ext uri="{D42A27DB-BD31-4B8C-83A1-F6EECF244321}">
                <p14:modId xmlns:p14="http://schemas.microsoft.com/office/powerpoint/2010/main" val="2810120004"/>
              </p:ext>
            </p:extLst>
          </p:nvPr>
        </p:nvGraphicFramePr>
        <p:xfrm>
          <a:off x="2581568" y="4648275"/>
          <a:ext cx="7289800" cy="571500"/>
        </p:xfrm>
        <a:graphic>
          <a:graphicData uri="http://schemas.openxmlformats.org/presentationml/2006/ole">
            <mc:AlternateContent xmlns:mc="http://schemas.openxmlformats.org/markup-compatibility/2006">
              <mc:Choice xmlns:v="urn:schemas-microsoft-com:vml" Requires="v">
                <p:oleObj name="Equation" r:id="rId5" imgW="7289640" imgH="571320" progId="Equation.DSMT4">
                  <p:embed/>
                </p:oleObj>
              </mc:Choice>
              <mc:Fallback>
                <p:oleObj name="Equation" r:id="rId5" imgW="7289640" imgH="571320" progId="Equation.DSMT4">
                  <p:embed/>
                  <p:pic>
                    <p:nvPicPr>
                      <p:cNvPr id="0" name=""/>
                      <p:cNvPicPr/>
                      <p:nvPr/>
                    </p:nvPicPr>
                    <p:blipFill>
                      <a:blip r:embed="rId6"/>
                      <a:stretch>
                        <a:fillRect/>
                      </a:stretch>
                    </p:blipFill>
                    <p:spPr>
                      <a:xfrm>
                        <a:off x="2581568" y="4648275"/>
                        <a:ext cx="7289800" cy="5715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2926A12A-7D53-34BA-D689-CD7E5606C815}"/>
              </a:ext>
            </a:extLst>
          </p:cNvPr>
          <p:cNvSpPr txBox="1"/>
          <p:nvPr/>
        </p:nvSpPr>
        <p:spPr>
          <a:xfrm>
            <a:off x="1454240" y="6136842"/>
            <a:ext cx="6858000" cy="477054"/>
          </a:xfrm>
          <a:prstGeom prst="rect">
            <a:avLst/>
          </a:prstGeom>
          <a:noFill/>
        </p:spPr>
        <p:txBody>
          <a:bodyPr wrap="square">
            <a:spAutoFit/>
          </a:bodyPr>
          <a:lstStyle/>
          <a:p>
            <a:r>
              <a:rPr lang="en-US" sz="2500" b="1">
                <a:solidFill>
                  <a:schemeClr val="tx2">
                    <a:lumMod val="50000"/>
                  </a:schemeClr>
                </a:solidFill>
                <a:effectLst/>
                <a:latin typeface="Open Sans" panose="020B0606030504020204" pitchFamily="34" charset="0"/>
                <a:ea typeface="Open Sans" panose="020B0606030504020204" pitchFamily="34" charset="0"/>
                <a:cs typeface="Open Sans" panose="020B0606030504020204" pitchFamily="34" charset="0"/>
              </a:rPr>
              <a:t>IC opto cách ly TLP5754 </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171" name="Picture 3">
            <a:extLst>
              <a:ext uri="{FF2B5EF4-FFF2-40B4-BE49-F238E27FC236}">
                <a16:creationId xmlns:a16="http://schemas.microsoft.com/office/drawing/2014/main" id="{FBADF5A4-F25B-05B4-8EAC-DDFCD06E68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6888443"/>
            <a:ext cx="7437153" cy="219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435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điều khiển </a:t>
            </a:r>
          </a:p>
        </p:txBody>
      </p:sp>
      <p:pic>
        <p:nvPicPr>
          <p:cNvPr id="18" name="Picture 17">
            <a:extLst>
              <a:ext uri="{FF2B5EF4-FFF2-40B4-BE49-F238E27FC236}">
                <a16:creationId xmlns:a16="http://schemas.microsoft.com/office/drawing/2014/main" id="{23E966C2-1877-8DB7-E520-1CE8C6A927FF}"/>
              </a:ext>
            </a:extLst>
          </p:cNvPr>
          <p:cNvPicPr>
            <a:picLocks noChangeAspect="1"/>
          </p:cNvPicPr>
          <p:nvPr/>
        </p:nvPicPr>
        <p:blipFill>
          <a:blip r:embed="rId2"/>
          <a:stretch>
            <a:fillRect/>
          </a:stretch>
        </p:blipFill>
        <p:spPr>
          <a:xfrm>
            <a:off x="447928" y="1941617"/>
            <a:ext cx="12820144" cy="7200000"/>
          </a:xfrm>
          <a:prstGeom prst="rect">
            <a:avLst/>
          </a:prstGeom>
        </p:spPr>
      </p:pic>
      <p:sp>
        <p:nvSpPr>
          <p:cNvPr id="19" name="TextBox 18">
            <a:extLst>
              <a:ext uri="{FF2B5EF4-FFF2-40B4-BE49-F238E27FC236}">
                <a16:creationId xmlns:a16="http://schemas.microsoft.com/office/drawing/2014/main" id="{11A53683-DBC6-7F7A-D473-A4C7482B9B3D}"/>
              </a:ext>
            </a:extLst>
          </p:cNvPr>
          <p:cNvSpPr txBox="1"/>
          <p:nvPr/>
        </p:nvSpPr>
        <p:spPr>
          <a:xfrm>
            <a:off x="5105400" y="8894858"/>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Tree>
    <p:extLst>
      <p:ext uri="{BB962C8B-B14F-4D97-AF65-F5344CB8AC3E}">
        <p14:creationId xmlns:p14="http://schemas.microsoft.com/office/powerpoint/2010/main" val="135658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điều khiển </a:t>
            </a:r>
          </a:p>
        </p:txBody>
      </p:sp>
      <p:pic>
        <p:nvPicPr>
          <p:cNvPr id="2" name="Picture 1">
            <a:extLst>
              <a:ext uri="{FF2B5EF4-FFF2-40B4-BE49-F238E27FC236}">
                <a16:creationId xmlns:a16="http://schemas.microsoft.com/office/drawing/2014/main" id="{78C0AC1F-66D9-C8B2-A688-049E1922EACB}"/>
              </a:ext>
            </a:extLst>
          </p:cNvPr>
          <p:cNvPicPr>
            <a:picLocks noChangeAspect="1"/>
          </p:cNvPicPr>
          <p:nvPr/>
        </p:nvPicPr>
        <p:blipFill>
          <a:blip r:embed="rId2"/>
          <a:stretch>
            <a:fillRect/>
          </a:stretch>
        </p:blipFill>
        <p:spPr>
          <a:xfrm>
            <a:off x="1847189" y="2055061"/>
            <a:ext cx="10021622" cy="7200000"/>
          </a:xfrm>
          <a:prstGeom prst="rect">
            <a:avLst/>
          </a:prstGeom>
        </p:spPr>
      </p:pic>
      <p:sp>
        <p:nvSpPr>
          <p:cNvPr id="3" name="TextBox 2">
            <a:extLst>
              <a:ext uri="{FF2B5EF4-FFF2-40B4-BE49-F238E27FC236}">
                <a16:creationId xmlns:a16="http://schemas.microsoft.com/office/drawing/2014/main" id="{27404DAC-945A-8CAB-F9D4-C015DE269859}"/>
              </a:ext>
            </a:extLst>
          </p:cNvPr>
          <p:cNvSpPr txBox="1"/>
          <p:nvPr/>
        </p:nvSpPr>
        <p:spPr>
          <a:xfrm>
            <a:off x="5105400" y="9031377"/>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mạch lái</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Tree>
    <p:extLst>
      <p:ext uri="{BB962C8B-B14F-4D97-AF65-F5344CB8AC3E}">
        <p14:creationId xmlns:p14="http://schemas.microsoft.com/office/powerpoint/2010/main" val="541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điều khiển </a:t>
            </a:r>
          </a:p>
        </p:txBody>
      </p:sp>
      <p:pic>
        <p:nvPicPr>
          <p:cNvPr id="6" name="Picture 5">
            <a:extLst>
              <a:ext uri="{FF2B5EF4-FFF2-40B4-BE49-F238E27FC236}">
                <a16:creationId xmlns:a16="http://schemas.microsoft.com/office/drawing/2014/main" id="{43B74A39-DFC4-4D68-776D-4FF88183CB08}"/>
              </a:ext>
            </a:extLst>
          </p:cNvPr>
          <p:cNvPicPr>
            <a:picLocks noChangeAspect="1"/>
          </p:cNvPicPr>
          <p:nvPr/>
        </p:nvPicPr>
        <p:blipFill>
          <a:blip r:embed="rId2"/>
          <a:stretch>
            <a:fillRect/>
          </a:stretch>
        </p:blipFill>
        <p:spPr>
          <a:xfrm>
            <a:off x="1506248" y="2247900"/>
            <a:ext cx="10703504" cy="7200000"/>
          </a:xfrm>
          <a:prstGeom prst="rect">
            <a:avLst/>
          </a:prstGeom>
        </p:spPr>
      </p:pic>
      <p:sp>
        <p:nvSpPr>
          <p:cNvPr id="7" name="TextBox 6">
            <a:extLst>
              <a:ext uri="{FF2B5EF4-FFF2-40B4-BE49-F238E27FC236}">
                <a16:creationId xmlns:a16="http://schemas.microsoft.com/office/drawing/2014/main" id="{60C29715-D0F5-7FB2-D216-5D3AE9B438B9}"/>
              </a:ext>
            </a:extLst>
          </p:cNvPr>
          <p:cNvSpPr txBox="1"/>
          <p:nvPr/>
        </p:nvSpPr>
        <p:spPr>
          <a:xfrm>
            <a:off x="5638800" y="8670213"/>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mạch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Tree>
    <p:extLst>
      <p:ext uri="{BB962C8B-B14F-4D97-AF65-F5344CB8AC3E}">
        <p14:creationId xmlns:p14="http://schemas.microsoft.com/office/powerpoint/2010/main" val="42938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6962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PCB mạch điều khiển </a:t>
            </a:r>
          </a:p>
        </p:txBody>
      </p:sp>
      <p:pic>
        <p:nvPicPr>
          <p:cNvPr id="3" name="Picture 2">
            <a:extLst>
              <a:ext uri="{FF2B5EF4-FFF2-40B4-BE49-F238E27FC236}">
                <a16:creationId xmlns:a16="http://schemas.microsoft.com/office/drawing/2014/main" id="{9E3A0542-D747-673F-4139-64269BBD7046}"/>
              </a:ext>
            </a:extLst>
          </p:cNvPr>
          <p:cNvPicPr>
            <a:picLocks noChangeAspect="1"/>
          </p:cNvPicPr>
          <p:nvPr/>
        </p:nvPicPr>
        <p:blipFill>
          <a:blip r:embed="rId2"/>
          <a:stretch>
            <a:fillRect/>
          </a:stretch>
        </p:blipFill>
        <p:spPr>
          <a:xfrm>
            <a:off x="1458000" y="1805389"/>
            <a:ext cx="10800000" cy="7822642"/>
          </a:xfrm>
          <a:prstGeom prst="rect">
            <a:avLst/>
          </a:prstGeom>
        </p:spPr>
      </p:pic>
    </p:spTree>
    <p:extLst>
      <p:ext uri="{BB962C8B-B14F-4D97-AF65-F5344CB8AC3E}">
        <p14:creationId xmlns:p14="http://schemas.microsoft.com/office/powerpoint/2010/main" val="24397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854617">
            <a:off x="590891" y="-1885559"/>
            <a:ext cx="6514167" cy="13691357"/>
            <a:chOff x="0" y="0"/>
            <a:chExt cx="1394584" cy="3605954"/>
          </a:xfrm>
        </p:grpSpPr>
        <p:sp>
          <p:nvSpPr>
            <p:cNvPr id="3" name="Freeform 3"/>
            <p:cNvSpPr/>
            <p:nvPr/>
          </p:nvSpPr>
          <p:spPr>
            <a:xfrm>
              <a:off x="0" y="0"/>
              <a:ext cx="1394584" cy="3605954"/>
            </a:xfrm>
            <a:custGeom>
              <a:avLst/>
              <a:gdLst/>
              <a:ahLst/>
              <a:cxnLst/>
              <a:rect l="l" t="t" r="r" b="b"/>
              <a:pathLst>
                <a:path w="1394584" h="3605954">
                  <a:moveTo>
                    <a:pt x="0" y="0"/>
                  </a:moveTo>
                  <a:lnTo>
                    <a:pt x="1394584" y="0"/>
                  </a:lnTo>
                  <a:lnTo>
                    <a:pt x="1394584"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FFA191F9-774A-9538-5DBB-828862B627EF}"/>
              </a:ext>
            </a:extLst>
          </p:cNvPr>
          <p:cNvSpPr txBox="1"/>
          <p:nvPr/>
        </p:nvSpPr>
        <p:spPr>
          <a:xfrm>
            <a:off x="1727423" y="7379626"/>
            <a:ext cx="4241101" cy="1762085"/>
          </a:xfrm>
          <a:prstGeom prst="rect">
            <a:avLst/>
          </a:prstGeom>
          <a:noFill/>
        </p:spPr>
        <p:txBody>
          <a:bodyPr wrap="square">
            <a:spAutoFit/>
          </a:bodyPr>
          <a:lstStyle/>
          <a:p>
            <a:pPr algn="just">
              <a:lnSpc>
                <a:spcPct val="150000"/>
              </a:lnSpc>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Công nghệ sạc nhanh cho pin Lithium nhận được nhiều sự quan tâm.</a:t>
            </a:r>
            <a:endPar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a:extLst>
              <a:ext uri="{FF2B5EF4-FFF2-40B4-BE49-F238E27FC236}">
                <a16:creationId xmlns:a16="http://schemas.microsoft.com/office/drawing/2014/main" id="{54B2639F-BDBD-7985-85B5-82D4EC11A60D}"/>
              </a:ext>
            </a:extLst>
          </p:cNvPr>
          <p:cNvPicPr>
            <a:picLocks noChangeAspect="1"/>
          </p:cNvPicPr>
          <p:nvPr/>
        </p:nvPicPr>
        <p:blipFill>
          <a:blip r:embed="rId2"/>
          <a:stretch>
            <a:fillRect/>
          </a:stretch>
        </p:blipFill>
        <p:spPr>
          <a:xfrm>
            <a:off x="8153400" y="958414"/>
            <a:ext cx="3600000" cy="3600000"/>
          </a:xfrm>
          <a:prstGeom prst="rect">
            <a:avLst/>
          </a:prstGeom>
        </p:spPr>
      </p:pic>
      <p:pic>
        <p:nvPicPr>
          <p:cNvPr id="8" name="Picture 7">
            <a:extLst>
              <a:ext uri="{FF2B5EF4-FFF2-40B4-BE49-F238E27FC236}">
                <a16:creationId xmlns:a16="http://schemas.microsoft.com/office/drawing/2014/main" id="{24BE391B-4119-685B-C491-907E3166E5D4}"/>
              </a:ext>
            </a:extLst>
          </p:cNvPr>
          <p:cNvPicPr>
            <a:picLocks noChangeAspect="1"/>
          </p:cNvPicPr>
          <p:nvPr/>
        </p:nvPicPr>
        <p:blipFill>
          <a:blip r:embed="rId3"/>
          <a:stretch>
            <a:fillRect/>
          </a:stretch>
        </p:blipFill>
        <p:spPr>
          <a:xfrm>
            <a:off x="2218028" y="913154"/>
            <a:ext cx="3600000" cy="3600000"/>
          </a:xfrm>
          <a:prstGeom prst="rect">
            <a:avLst/>
          </a:prstGeom>
        </p:spPr>
      </p:pic>
      <p:sp>
        <p:nvSpPr>
          <p:cNvPr id="9" name="TextBox 8">
            <a:extLst>
              <a:ext uri="{FF2B5EF4-FFF2-40B4-BE49-F238E27FC236}">
                <a16:creationId xmlns:a16="http://schemas.microsoft.com/office/drawing/2014/main" id="{9FD831DE-BD7B-3CD9-93F7-9CF6B3827C3B}"/>
              </a:ext>
            </a:extLst>
          </p:cNvPr>
          <p:cNvSpPr txBox="1"/>
          <p:nvPr/>
        </p:nvSpPr>
        <p:spPr>
          <a:xfrm>
            <a:off x="7747478" y="5354397"/>
            <a:ext cx="5712525" cy="3493329"/>
          </a:xfrm>
          <a:prstGeom prst="rect">
            <a:avLst/>
          </a:prstGeom>
          <a:noFill/>
        </p:spPr>
        <p:txBody>
          <a:bodyPr wrap="square">
            <a:spAutoFit/>
          </a:bodyPr>
          <a:lstStyle/>
          <a:p>
            <a:pPr algn="just">
              <a:lnSpc>
                <a:spcPct val="150000"/>
              </a:lnSpc>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Trong đó, bộ chuyển đổi đóng vai trò quan trọng và không thể thiếu trong hệ thống sạc. Với nhiệm vụ chuyển đổi điện áp và dòng điện từ nguồn thành dạng phù hợp để nạp cho Pin.</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46644BB2-919E-283C-8267-02C9DB97A637}"/>
              </a:ext>
            </a:extLst>
          </p:cNvPr>
          <p:cNvSpPr txBox="1"/>
          <p:nvPr/>
        </p:nvSpPr>
        <p:spPr>
          <a:xfrm>
            <a:off x="1307944" y="5155442"/>
            <a:ext cx="5357749" cy="1762085"/>
          </a:xfrm>
          <a:prstGeom prst="rect">
            <a:avLst/>
          </a:prstGeom>
          <a:noFill/>
        </p:spPr>
        <p:txBody>
          <a:bodyPr wrap="square">
            <a:spAutoFit/>
          </a:bodyPr>
          <a:lstStyle/>
          <a:p>
            <a:pPr algn="just">
              <a:lnSpc>
                <a:spcPct val="150000"/>
              </a:lnSpc>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Để khai thác tối đa tiềm năng của nguồn năng lượng này cũng như hạn chế nhược điểm của nó</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6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2691590" y="8670213"/>
            <a:ext cx="9220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Nguồn vào, cầu chì bảo vệ, bộ lọc EMI và cầu chỉnh lưu</a:t>
            </a:r>
          </a:p>
        </p:txBody>
      </p:sp>
      <p:pic>
        <p:nvPicPr>
          <p:cNvPr id="10" name="Picture 9">
            <a:extLst>
              <a:ext uri="{FF2B5EF4-FFF2-40B4-BE49-F238E27FC236}">
                <a16:creationId xmlns:a16="http://schemas.microsoft.com/office/drawing/2014/main" id="{981544C6-0C78-6900-3E9D-0C3AB491A3CD}"/>
              </a:ext>
            </a:extLst>
          </p:cNvPr>
          <p:cNvPicPr>
            <a:picLocks noChangeAspect="1"/>
          </p:cNvPicPr>
          <p:nvPr/>
        </p:nvPicPr>
        <p:blipFill>
          <a:blip r:embed="rId2"/>
          <a:stretch>
            <a:fillRect/>
          </a:stretch>
        </p:blipFill>
        <p:spPr>
          <a:xfrm>
            <a:off x="1770940" y="2095500"/>
            <a:ext cx="10174120" cy="6249272"/>
          </a:xfrm>
          <a:prstGeom prst="rect">
            <a:avLst/>
          </a:prstGeom>
        </p:spPr>
      </p:pic>
    </p:spTree>
    <p:extLst>
      <p:ext uri="{BB962C8B-B14F-4D97-AF65-F5344CB8AC3E}">
        <p14:creationId xmlns:p14="http://schemas.microsoft.com/office/powerpoint/2010/main" val="864266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343BF215-740E-383E-7279-250B7640343C}"/>
              </a:ext>
            </a:extLst>
          </p:cNvPr>
          <p:cNvPicPr>
            <a:picLocks noChangeAspect="1"/>
          </p:cNvPicPr>
          <p:nvPr/>
        </p:nvPicPr>
        <p:blipFill>
          <a:blip r:embed="rId2"/>
          <a:stretch>
            <a:fillRect/>
          </a:stretch>
        </p:blipFill>
        <p:spPr>
          <a:xfrm>
            <a:off x="558000" y="2728790"/>
            <a:ext cx="12600000" cy="4829420"/>
          </a:xfrm>
          <a:prstGeom prst="rect">
            <a:avLst/>
          </a:prstGeom>
        </p:spPr>
      </p:pic>
      <p:sp>
        <p:nvSpPr>
          <p:cNvPr id="3" name="TextBox 2">
            <a:extLst>
              <a:ext uri="{FF2B5EF4-FFF2-40B4-BE49-F238E27FC236}">
                <a16:creationId xmlns:a16="http://schemas.microsoft.com/office/drawing/2014/main" id="{0E150CF1-FC65-4A24-EA08-8D85B0F8ED6B}"/>
              </a:ext>
            </a:extLst>
          </p:cNvPr>
          <p:cNvSpPr txBox="1"/>
          <p:nvPr/>
        </p:nvSpPr>
        <p:spPr>
          <a:xfrm>
            <a:off x="3429000" y="8328902"/>
            <a:ext cx="9220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Cảm biến dòng và bộ chuyển đổi AC/DC PFC</a:t>
            </a:r>
          </a:p>
        </p:txBody>
      </p:sp>
    </p:spTree>
    <p:extLst>
      <p:ext uri="{BB962C8B-B14F-4D97-AF65-F5344CB8AC3E}">
        <p14:creationId xmlns:p14="http://schemas.microsoft.com/office/powerpoint/2010/main" val="1070604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3" name="TextBox 2">
            <a:extLst>
              <a:ext uri="{FF2B5EF4-FFF2-40B4-BE49-F238E27FC236}">
                <a16:creationId xmlns:a16="http://schemas.microsoft.com/office/drawing/2014/main" id="{0E150CF1-FC65-4A24-EA08-8D85B0F8ED6B}"/>
              </a:ext>
            </a:extLst>
          </p:cNvPr>
          <p:cNvSpPr txBox="1"/>
          <p:nvPr/>
        </p:nvSpPr>
        <p:spPr>
          <a:xfrm>
            <a:off x="1752600" y="5146183"/>
            <a:ext cx="2734260" cy="176208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chuyển đổi DC/DC cách ly</a:t>
            </a:r>
          </a:p>
        </p:txBody>
      </p:sp>
      <p:pic>
        <p:nvPicPr>
          <p:cNvPr id="4" name="Picture 3">
            <a:extLst>
              <a:ext uri="{FF2B5EF4-FFF2-40B4-BE49-F238E27FC236}">
                <a16:creationId xmlns:a16="http://schemas.microsoft.com/office/drawing/2014/main" id="{76A09D3F-027B-9EBA-1469-4FCD6D096774}"/>
              </a:ext>
            </a:extLst>
          </p:cNvPr>
          <p:cNvPicPr>
            <a:picLocks noChangeAspect="1"/>
          </p:cNvPicPr>
          <p:nvPr/>
        </p:nvPicPr>
        <p:blipFill>
          <a:blip r:embed="rId2"/>
          <a:stretch>
            <a:fillRect/>
          </a:stretch>
        </p:blipFill>
        <p:spPr>
          <a:xfrm>
            <a:off x="4324800" y="2552700"/>
            <a:ext cx="7200000" cy="5988785"/>
          </a:xfrm>
          <a:prstGeom prst="rect">
            <a:avLst/>
          </a:prstGeom>
        </p:spPr>
      </p:pic>
    </p:spTree>
    <p:extLst>
      <p:ext uri="{BB962C8B-B14F-4D97-AF65-F5344CB8AC3E}">
        <p14:creationId xmlns:p14="http://schemas.microsoft.com/office/powerpoint/2010/main" val="811058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4488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753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Nguyên lý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33E452D8-D785-D20F-7CD0-5D42605710F9}"/>
              </a:ext>
            </a:extLst>
          </p:cNvPr>
          <p:cNvPicPr>
            <a:picLocks noChangeAspect="1"/>
          </p:cNvPicPr>
          <p:nvPr/>
        </p:nvPicPr>
        <p:blipFill>
          <a:blip r:embed="rId2"/>
          <a:stretch>
            <a:fillRect/>
          </a:stretch>
        </p:blipFill>
        <p:spPr>
          <a:xfrm>
            <a:off x="558000" y="2732717"/>
            <a:ext cx="12600000" cy="4821565"/>
          </a:xfrm>
          <a:prstGeom prst="rect">
            <a:avLst/>
          </a:prstGeom>
        </p:spPr>
      </p:pic>
      <p:sp>
        <p:nvSpPr>
          <p:cNvPr id="5" name="TextBox 4">
            <a:extLst>
              <a:ext uri="{FF2B5EF4-FFF2-40B4-BE49-F238E27FC236}">
                <a16:creationId xmlns:a16="http://schemas.microsoft.com/office/drawing/2014/main" id="{A34BEBD9-5002-2512-0FE6-6AFB99179FAA}"/>
              </a:ext>
            </a:extLst>
          </p:cNvPr>
          <p:cNvSpPr txBox="1"/>
          <p:nvPr/>
        </p:nvSpPr>
        <p:spPr>
          <a:xfrm>
            <a:off x="5257800" y="8022977"/>
            <a:ext cx="29337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lọc ngõ ra</a:t>
            </a:r>
          </a:p>
        </p:txBody>
      </p:sp>
    </p:spTree>
    <p:extLst>
      <p:ext uri="{BB962C8B-B14F-4D97-AF65-F5344CB8AC3E}">
        <p14:creationId xmlns:p14="http://schemas.microsoft.com/office/powerpoint/2010/main" val="2410768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3914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6962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PCB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12" name="Picture 11">
            <a:extLst>
              <a:ext uri="{FF2B5EF4-FFF2-40B4-BE49-F238E27FC236}">
                <a16:creationId xmlns:a16="http://schemas.microsoft.com/office/drawing/2014/main" id="{53A8CD73-64DA-30AB-E64A-05A3A8D6B035}"/>
              </a:ext>
            </a:extLst>
          </p:cNvPr>
          <p:cNvPicPr>
            <a:picLocks noChangeAspect="1"/>
          </p:cNvPicPr>
          <p:nvPr/>
        </p:nvPicPr>
        <p:blipFill>
          <a:blip r:embed="rId2"/>
          <a:stretch>
            <a:fillRect/>
          </a:stretch>
        </p:blipFill>
        <p:spPr>
          <a:xfrm>
            <a:off x="1974157" y="2184635"/>
            <a:ext cx="9767686" cy="7200000"/>
          </a:xfrm>
          <a:prstGeom prst="rect">
            <a:avLst/>
          </a:prstGeom>
        </p:spPr>
      </p:pic>
    </p:spTree>
    <p:extLst>
      <p:ext uri="{BB962C8B-B14F-4D97-AF65-F5344CB8AC3E}">
        <p14:creationId xmlns:p14="http://schemas.microsoft.com/office/powerpoint/2010/main" val="2217634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144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448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Mô phỏng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0FF9A4DE-E0DF-0C2A-F976-001DC760A1F9}"/>
              </a:ext>
            </a:extLst>
          </p:cNvPr>
          <p:cNvPicPr>
            <a:picLocks noChangeAspect="1"/>
          </p:cNvPicPr>
          <p:nvPr/>
        </p:nvPicPr>
        <p:blipFill>
          <a:blip r:embed="rId2"/>
          <a:stretch>
            <a:fillRect/>
          </a:stretch>
        </p:blipFill>
        <p:spPr>
          <a:xfrm>
            <a:off x="1342622" y="1778305"/>
            <a:ext cx="11520000" cy="3488024"/>
          </a:xfrm>
          <a:prstGeom prst="rect">
            <a:avLst/>
          </a:prstGeom>
        </p:spPr>
      </p:pic>
      <p:pic>
        <p:nvPicPr>
          <p:cNvPr id="10" name="Picture 9">
            <a:extLst>
              <a:ext uri="{FF2B5EF4-FFF2-40B4-BE49-F238E27FC236}">
                <a16:creationId xmlns:a16="http://schemas.microsoft.com/office/drawing/2014/main" id="{DC6C0450-447E-47D9-9847-EAD368B80231}"/>
              </a:ext>
            </a:extLst>
          </p:cNvPr>
          <p:cNvPicPr>
            <a:picLocks noChangeAspect="1"/>
          </p:cNvPicPr>
          <p:nvPr/>
        </p:nvPicPr>
        <p:blipFill>
          <a:blip r:embed="rId3"/>
          <a:stretch>
            <a:fillRect/>
          </a:stretch>
        </p:blipFill>
        <p:spPr>
          <a:xfrm>
            <a:off x="558000" y="5266329"/>
            <a:ext cx="12600000" cy="4252144"/>
          </a:xfrm>
          <a:prstGeom prst="rect">
            <a:avLst/>
          </a:prstGeom>
        </p:spPr>
      </p:pic>
      <p:sp>
        <p:nvSpPr>
          <p:cNvPr id="11" name="TextBox 10">
            <a:extLst>
              <a:ext uri="{FF2B5EF4-FFF2-40B4-BE49-F238E27FC236}">
                <a16:creationId xmlns:a16="http://schemas.microsoft.com/office/drawing/2014/main" id="{FE411C6D-426C-767C-BB7C-6D72C854AA65}"/>
              </a:ext>
            </a:extLst>
          </p:cNvPr>
          <p:cNvSpPr txBox="1"/>
          <p:nvPr/>
        </p:nvSpPr>
        <p:spPr>
          <a:xfrm>
            <a:off x="6858000" y="8161851"/>
            <a:ext cx="4267200" cy="118500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Mô phỏng độc lập bộ chuyển đổi AC/DC PFC</a:t>
            </a:r>
          </a:p>
        </p:txBody>
      </p:sp>
    </p:spTree>
    <p:extLst>
      <p:ext uri="{BB962C8B-B14F-4D97-AF65-F5344CB8AC3E}">
        <p14:creationId xmlns:p14="http://schemas.microsoft.com/office/powerpoint/2010/main" val="221371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144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448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Mô phỏng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11" name="TextBox 10">
            <a:extLst>
              <a:ext uri="{FF2B5EF4-FFF2-40B4-BE49-F238E27FC236}">
                <a16:creationId xmlns:a16="http://schemas.microsoft.com/office/drawing/2014/main" id="{FE411C6D-426C-767C-BB7C-6D72C854AA65}"/>
              </a:ext>
            </a:extLst>
          </p:cNvPr>
          <p:cNvSpPr txBox="1"/>
          <p:nvPr/>
        </p:nvSpPr>
        <p:spPr>
          <a:xfrm>
            <a:off x="1676400" y="7179413"/>
            <a:ext cx="4960726" cy="176208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Mô phỏng độc lập bộ chuyển đổi DC/DC Forward 2 khóa và mô hình tải Pin</a:t>
            </a:r>
          </a:p>
        </p:txBody>
      </p:sp>
      <p:pic>
        <p:nvPicPr>
          <p:cNvPr id="3" name="Picture 2">
            <a:extLst>
              <a:ext uri="{FF2B5EF4-FFF2-40B4-BE49-F238E27FC236}">
                <a16:creationId xmlns:a16="http://schemas.microsoft.com/office/drawing/2014/main" id="{F91685BB-3BCB-3DFA-72D1-1DB958803F19}"/>
              </a:ext>
            </a:extLst>
          </p:cNvPr>
          <p:cNvPicPr>
            <a:picLocks noChangeAspect="1"/>
          </p:cNvPicPr>
          <p:nvPr/>
        </p:nvPicPr>
        <p:blipFill>
          <a:blip r:embed="rId2"/>
          <a:stretch>
            <a:fillRect/>
          </a:stretch>
        </p:blipFill>
        <p:spPr>
          <a:xfrm>
            <a:off x="711406" y="1864943"/>
            <a:ext cx="12293187" cy="4140000"/>
          </a:xfrm>
          <a:prstGeom prst="rect">
            <a:avLst/>
          </a:prstGeom>
        </p:spPr>
      </p:pic>
      <p:pic>
        <p:nvPicPr>
          <p:cNvPr id="6" name="Picture 5">
            <a:extLst>
              <a:ext uri="{FF2B5EF4-FFF2-40B4-BE49-F238E27FC236}">
                <a16:creationId xmlns:a16="http://schemas.microsoft.com/office/drawing/2014/main" id="{832B26BB-0980-0361-3D7B-860C3BE71125}"/>
              </a:ext>
            </a:extLst>
          </p:cNvPr>
          <p:cNvPicPr>
            <a:picLocks noChangeAspect="1"/>
          </p:cNvPicPr>
          <p:nvPr/>
        </p:nvPicPr>
        <p:blipFill>
          <a:blip r:embed="rId3"/>
          <a:stretch>
            <a:fillRect/>
          </a:stretch>
        </p:blipFill>
        <p:spPr>
          <a:xfrm>
            <a:off x="6400800" y="5710951"/>
            <a:ext cx="5964854" cy="4320000"/>
          </a:xfrm>
          <a:prstGeom prst="rect">
            <a:avLst/>
          </a:prstGeom>
        </p:spPr>
      </p:pic>
    </p:spTree>
    <p:extLst>
      <p:ext uri="{BB962C8B-B14F-4D97-AF65-F5344CB8AC3E}">
        <p14:creationId xmlns:p14="http://schemas.microsoft.com/office/powerpoint/2010/main" val="559040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9144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9448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Mô phỏng mạch công suất</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11" name="TextBox 10">
            <a:extLst>
              <a:ext uri="{FF2B5EF4-FFF2-40B4-BE49-F238E27FC236}">
                <a16:creationId xmlns:a16="http://schemas.microsoft.com/office/drawing/2014/main" id="{FE411C6D-426C-767C-BB7C-6D72C854AA65}"/>
              </a:ext>
            </a:extLst>
          </p:cNvPr>
          <p:cNvSpPr txBox="1"/>
          <p:nvPr/>
        </p:nvSpPr>
        <p:spPr>
          <a:xfrm>
            <a:off x="4267200" y="8093132"/>
            <a:ext cx="5562600" cy="118500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điều khiển mạch DC/DC và chuyển trạng thái sạc</a:t>
            </a:r>
          </a:p>
        </p:txBody>
      </p:sp>
      <p:pic>
        <p:nvPicPr>
          <p:cNvPr id="2" name="Picture 1">
            <a:extLst>
              <a:ext uri="{FF2B5EF4-FFF2-40B4-BE49-F238E27FC236}">
                <a16:creationId xmlns:a16="http://schemas.microsoft.com/office/drawing/2014/main" id="{ECFEE7B1-6EEF-BC2A-1E3C-9D26D18D4F9F}"/>
              </a:ext>
            </a:extLst>
          </p:cNvPr>
          <p:cNvPicPr>
            <a:picLocks noChangeAspect="1"/>
          </p:cNvPicPr>
          <p:nvPr/>
        </p:nvPicPr>
        <p:blipFill>
          <a:blip r:embed="rId2"/>
          <a:stretch>
            <a:fillRect/>
          </a:stretch>
        </p:blipFill>
        <p:spPr>
          <a:xfrm>
            <a:off x="558000" y="2435357"/>
            <a:ext cx="12600000" cy="5475272"/>
          </a:xfrm>
          <a:prstGeom prst="rect">
            <a:avLst/>
          </a:prstGeom>
        </p:spPr>
      </p:pic>
    </p:spTree>
    <p:extLst>
      <p:ext uri="{BB962C8B-B14F-4D97-AF65-F5344CB8AC3E}">
        <p14:creationId xmlns:p14="http://schemas.microsoft.com/office/powerpoint/2010/main" val="1311878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239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543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Mô hình thực nghiệm</a:t>
            </a:r>
          </a:p>
        </p:txBody>
      </p:sp>
      <p:pic>
        <p:nvPicPr>
          <p:cNvPr id="5123" name="Picture 3">
            <a:extLst>
              <a:ext uri="{FF2B5EF4-FFF2-40B4-BE49-F238E27FC236}">
                <a16:creationId xmlns:a16="http://schemas.microsoft.com/office/drawing/2014/main" id="{9FE8D49A-0D82-0556-AF51-883EC559C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0" y="1956106"/>
            <a:ext cx="12600000" cy="704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15B7BA3-33EC-DB80-21C3-9A70DC649ABA}"/>
              </a:ext>
            </a:extLst>
          </p:cNvPr>
          <p:cNvSpPr txBox="1"/>
          <p:nvPr/>
        </p:nvSpPr>
        <p:spPr>
          <a:xfrm>
            <a:off x="4267200" y="9114548"/>
            <a:ext cx="49530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Mô hình mạch công suất</a:t>
            </a:r>
          </a:p>
        </p:txBody>
      </p:sp>
    </p:spTree>
    <p:extLst>
      <p:ext uri="{BB962C8B-B14F-4D97-AF65-F5344CB8AC3E}">
        <p14:creationId xmlns:p14="http://schemas.microsoft.com/office/powerpoint/2010/main" val="3889878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239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543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Mô hình thực nghiệm</a:t>
            </a:r>
          </a:p>
        </p:txBody>
      </p:sp>
      <p:sp>
        <p:nvSpPr>
          <p:cNvPr id="5" name="TextBox 4">
            <a:extLst>
              <a:ext uri="{FF2B5EF4-FFF2-40B4-BE49-F238E27FC236}">
                <a16:creationId xmlns:a16="http://schemas.microsoft.com/office/drawing/2014/main" id="{215B7BA3-33EC-DB80-21C3-9A70DC649ABA}"/>
              </a:ext>
            </a:extLst>
          </p:cNvPr>
          <p:cNvSpPr txBox="1"/>
          <p:nvPr/>
        </p:nvSpPr>
        <p:spPr>
          <a:xfrm>
            <a:off x="4267200" y="9114548"/>
            <a:ext cx="49530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Mô hình mạch điều khiển</a:t>
            </a:r>
          </a:p>
        </p:txBody>
      </p:sp>
      <p:pic>
        <p:nvPicPr>
          <p:cNvPr id="6146" name="Picture 2">
            <a:extLst>
              <a:ext uri="{FF2B5EF4-FFF2-40B4-BE49-F238E27FC236}">
                <a16:creationId xmlns:a16="http://schemas.microsoft.com/office/drawing/2014/main" id="{C5EB4BE0-0CE7-518A-30E5-8EA0D701A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0" y="1960399"/>
            <a:ext cx="12600000" cy="704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677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6219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6553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Đối tượng thiết kế</a:t>
            </a:r>
          </a:p>
        </p:txBody>
      </p:sp>
      <p:sp>
        <p:nvSpPr>
          <p:cNvPr id="4" name="TextBox 3">
            <a:extLst>
              <a:ext uri="{FF2B5EF4-FFF2-40B4-BE49-F238E27FC236}">
                <a16:creationId xmlns:a16="http://schemas.microsoft.com/office/drawing/2014/main" id="{1D7F69A9-4829-98DE-E42C-A820D6517A85}"/>
              </a:ext>
            </a:extLst>
          </p:cNvPr>
          <p:cNvSpPr txBox="1"/>
          <p:nvPr/>
        </p:nvSpPr>
        <p:spPr>
          <a:xfrm>
            <a:off x="1388317" y="2514222"/>
            <a:ext cx="11058577" cy="176208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Để gần với thực tế, mô hình được thiết kế để sạc cho khối pin Lithium – ion có điện áp định mức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36V </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(khi sạc đầy là 42V)</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dung lượng 3,5Ah</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Được ghép từ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10 cell pin NCR18650GA 3500mAh</a:t>
            </a:r>
          </a:p>
        </p:txBody>
      </p:sp>
      <p:pic>
        <p:nvPicPr>
          <p:cNvPr id="1026" name="Picture 2">
            <a:extLst>
              <a:ext uri="{FF2B5EF4-FFF2-40B4-BE49-F238E27FC236}">
                <a16:creationId xmlns:a16="http://schemas.microsoft.com/office/drawing/2014/main" id="{16E68855-5675-70BD-0ECA-38FE55CB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600" y="4838700"/>
            <a:ext cx="9000000" cy="432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6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randombar(horizontal)">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6477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6705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mô phỏng</a:t>
            </a:r>
          </a:p>
        </p:txBody>
      </p:sp>
      <p:sp>
        <p:nvSpPr>
          <p:cNvPr id="19" name="TextBox 18">
            <a:extLst>
              <a:ext uri="{FF2B5EF4-FFF2-40B4-BE49-F238E27FC236}">
                <a16:creationId xmlns:a16="http://schemas.microsoft.com/office/drawing/2014/main" id="{11A53683-DBC6-7F7A-D473-A4C7482B9B3D}"/>
              </a:ext>
            </a:extLst>
          </p:cNvPr>
          <p:cNvSpPr txBox="1"/>
          <p:nvPr/>
        </p:nvSpPr>
        <p:spPr>
          <a:xfrm>
            <a:off x="7924800" y="10315441"/>
            <a:ext cx="69342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Khối nguyên lý bộ lọc tín hiệu cảm biến</a:t>
            </a:r>
            <a:endPar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11" name="TextBox 10">
            <a:extLst>
              <a:ext uri="{FF2B5EF4-FFF2-40B4-BE49-F238E27FC236}">
                <a16:creationId xmlns:a16="http://schemas.microsoft.com/office/drawing/2014/main" id="{FE411C6D-426C-767C-BB7C-6D72C854AA65}"/>
              </a:ext>
            </a:extLst>
          </p:cNvPr>
          <p:cNvSpPr txBox="1"/>
          <p:nvPr/>
        </p:nvSpPr>
        <p:spPr>
          <a:xfrm>
            <a:off x="2514600" y="8561245"/>
            <a:ext cx="97536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Dạng song dòng điện ngõ vào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và điện áp đầu vào (</a:t>
            </a:r>
            <a:r>
              <a:rPr lang="en-US" sz="25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Vs</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p:txBody>
      </p:sp>
      <p:pic>
        <p:nvPicPr>
          <p:cNvPr id="4" name="Picture 3">
            <a:extLst>
              <a:ext uri="{FF2B5EF4-FFF2-40B4-BE49-F238E27FC236}">
                <a16:creationId xmlns:a16="http://schemas.microsoft.com/office/drawing/2014/main" id="{C09361BA-78DC-B24B-EF4C-C970043B184E}"/>
              </a:ext>
            </a:extLst>
          </p:cNvPr>
          <p:cNvPicPr>
            <a:picLocks noChangeAspect="1"/>
          </p:cNvPicPr>
          <p:nvPr/>
        </p:nvPicPr>
        <p:blipFill>
          <a:blip r:embed="rId2"/>
          <a:stretch>
            <a:fillRect/>
          </a:stretch>
        </p:blipFill>
        <p:spPr>
          <a:xfrm>
            <a:off x="685800" y="2093248"/>
            <a:ext cx="12600000" cy="6259164"/>
          </a:xfrm>
          <a:prstGeom prst="rect">
            <a:avLst/>
          </a:prstGeom>
        </p:spPr>
      </p:pic>
    </p:spTree>
    <p:extLst>
      <p:ext uri="{BB962C8B-B14F-4D97-AF65-F5344CB8AC3E}">
        <p14:creationId xmlns:p14="http://schemas.microsoft.com/office/powerpoint/2010/main" val="2836121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6477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6705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mô phỏng</a:t>
            </a:r>
          </a:p>
        </p:txBody>
      </p:sp>
      <p:sp>
        <p:nvSpPr>
          <p:cNvPr id="11" name="TextBox 10">
            <a:extLst>
              <a:ext uri="{FF2B5EF4-FFF2-40B4-BE49-F238E27FC236}">
                <a16:creationId xmlns:a16="http://schemas.microsoft.com/office/drawing/2014/main" id="{FE411C6D-426C-767C-BB7C-6D72C854AA65}"/>
              </a:ext>
            </a:extLst>
          </p:cNvPr>
          <p:cNvSpPr txBox="1"/>
          <p:nvPr/>
        </p:nvSpPr>
        <p:spPr>
          <a:xfrm>
            <a:off x="1056655" y="8440159"/>
            <a:ext cx="116967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THD của dòng điện và hệ số công suất đầu vào phân tích trong 1 chu kì</a:t>
            </a:r>
          </a:p>
        </p:txBody>
      </p:sp>
      <p:pic>
        <p:nvPicPr>
          <p:cNvPr id="2" name="Picture 1">
            <a:extLst>
              <a:ext uri="{FF2B5EF4-FFF2-40B4-BE49-F238E27FC236}">
                <a16:creationId xmlns:a16="http://schemas.microsoft.com/office/drawing/2014/main" id="{2C4DC5FA-FB4C-6FE8-65B5-8C320738060F}"/>
              </a:ext>
            </a:extLst>
          </p:cNvPr>
          <p:cNvPicPr>
            <a:picLocks noChangeAspect="1"/>
          </p:cNvPicPr>
          <p:nvPr/>
        </p:nvPicPr>
        <p:blipFill>
          <a:blip r:embed="rId2"/>
          <a:stretch>
            <a:fillRect/>
          </a:stretch>
        </p:blipFill>
        <p:spPr>
          <a:xfrm>
            <a:off x="558000" y="2034227"/>
            <a:ext cx="12600000" cy="6203077"/>
          </a:xfrm>
          <a:prstGeom prst="rect">
            <a:avLst/>
          </a:prstGeom>
        </p:spPr>
      </p:pic>
      <p:pic>
        <p:nvPicPr>
          <p:cNvPr id="3" name="Picture 2">
            <a:extLst>
              <a:ext uri="{FF2B5EF4-FFF2-40B4-BE49-F238E27FC236}">
                <a16:creationId xmlns:a16="http://schemas.microsoft.com/office/drawing/2014/main" id="{FF19C651-E723-15BD-FD7A-779A64118D84}"/>
              </a:ext>
            </a:extLst>
          </p:cNvPr>
          <p:cNvPicPr>
            <a:picLocks noChangeAspect="1"/>
          </p:cNvPicPr>
          <p:nvPr/>
        </p:nvPicPr>
        <p:blipFill>
          <a:blip r:embed="rId3"/>
          <a:stretch>
            <a:fillRect/>
          </a:stretch>
        </p:blipFill>
        <p:spPr>
          <a:xfrm>
            <a:off x="7616780" y="2541044"/>
            <a:ext cx="2543530" cy="2448267"/>
          </a:xfrm>
          <a:prstGeom prst="rect">
            <a:avLst/>
          </a:prstGeom>
        </p:spPr>
      </p:pic>
      <p:pic>
        <p:nvPicPr>
          <p:cNvPr id="5" name="Picture 4">
            <a:extLst>
              <a:ext uri="{FF2B5EF4-FFF2-40B4-BE49-F238E27FC236}">
                <a16:creationId xmlns:a16="http://schemas.microsoft.com/office/drawing/2014/main" id="{1862F83A-6F72-A74E-394F-604BA4D2AB69}"/>
              </a:ext>
            </a:extLst>
          </p:cNvPr>
          <p:cNvPicPr>
            <a:picLocks noChangeAspect="1"/>
          </p:cNvPicPr>
          <p:nvPr/>
        </p:nvPicPr>
        <p:blipFill>
          <a:blip r:embed="rId4"/>
          <a:stretch>
            <a:fillRect/>
          </a:stretch>
        </p:blipFill>
        <p:spPr>
          <a:xfrm>
            <a:off x="2867634" y="4989311"/>
            <a:ext cx="2543530" cy="2457793"/>
          </a:xfrm>
          <a:prstGeom prst="rect">
            <a:avLst/>
          </a:prstGeom>
        </p:spPr>
      </p:pic>
      <p:sp>
        <p:nvSpPr>
          <p:cNvPr id="10" name="Speech Bubble: Oval 9">
            <a:extLst>
              <a:ext uri="{FF2B5EF4-FFF2-40B4-BE49-F238E27FC236}">
                <a16:creationId xmlns:a16="http://schemas.microsoft.com/office/drawing/2014/main" id="{8345A27B-FFA1-25AD-1C5F-00608781AD17}"/>
              </a:ext>
            </a:extLst>
          </p:cNvPr>
          <p:cNvSpPr/>
          <p:nvPr/>
        </p:nvSpPr>
        <p:spPr>
          <a:xfrm rot="4917320">
            <a:off x="10594035" y="2498157"/>
            <a:ext cx="1100524" cy="1427880"/>
          </a:xfrm>
          <a:prstGeom prst="wedgeEllipse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solidFill>
                <a:schemeClr val="tx2">
                  <a:lumMod val="50000"/>
                </a:schemeClr>
              </a:solidFill>
            </a:endParaRPr>
          </a:p>
        </p:txBody>
      </p:sp>
      <p:sp>
        <p:nvSpPr>
          <p:cNvPr id="12" name="TextBox 11">
            <a:extLst>
              <a:ext uri="{FF2B5EF4-FFF2-40B4-BE49-F238E27FC236}">
                <a16:creationId xmlns:a16="http://schemas.microsoft.com/office/drawing/2014/main" id="{CAC274F8-AE1E-491E-613D-AA99C189B5CB}"/>
              </a:ext>
            </a:extLst>
          </p:cNvPr>
          <p:cNvSpPr txBox="1"/>
          <p:nvPr/>
        </p:nvSpPr>
        <p:spPr>
          <a:xfrm>
            <a:off x="10432522" y="2781210"/>
            <a:ext cx="1423550" cy="861774"/>
          </a:xfrm>
          <a:prstGeom prst="rect">
            <a:avLst/>
          </a:prstGeom>
          <a:noFill/>
        </p:spPr>
        <p:txBody>
          <a:bodyPr wrap="square">
            <a:spAutoFit/>
          </a:bodyPr>
          <a:lstStyle/>
          <a:p>
            <a:pPr algn="ct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THD</a:t>
            </a:r>
          </a:p>
          <a:p>
            <a:pPr algn="ct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3.51%</a:t>
            </a:r>
          </a:p>
        </p:txBody>
      </p:sp>
      <p:sp>
        <p:nvSpPr>
          <p:cNvPr id="13" name="Speech Bubble: Oval 12">
            <a:extLst>
              <a:ext uri="{FF2B5EF4-FFF2-40B4-BE49-F238E27FC236}">
                <a16:creationId xmlns:a16="http://schemas.microsoft.com/office/drawing/2014/main" id="{1CA19E44-3895-A56E-7C00-9E46260C8072}"/>
              </a:ext>
            </a:extLst>
          </p:cNvPr>
          <p:cNvSpPr/>
          <p:nvPr/>
        </p:nvSpPr>
        <p:spPr>
          <a:xfrm rot="5400000">
            <a:off x="6157754" y="5295060"/>
            <a:ext cx="1049578" cy="1524000"/>
          </a:xfrm>
          <a:prstGeom prst="wedgeEllipse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solidFill>
                <a:schemeClr val="tx2">
                  <a:lumMod val="50000"/>
                </a:schemeClr>
              </a:solidFill>
            </a:endParaRPr>
          </a:p>
        </p:txBody>
      </p:sp>
      <p:sp>
        <p:nvSpPr>
          <p:cNvPr id="14" name="TextBox 13">
            <a:extLst>
              <a:ext uri="{FF2B5EF4-FFF2-40B4-BE49-F238E27FC236}">
                <a16:creationId xmlns:a16="http://schemas.microsoft.com/office/drawing/2014/main" id="{8556DBFD-61AA-E45A-E04F-1B537D2BB0ED}"/>
              </a:ext>
            </a:extLst>
          </p:cNvPr>
          <p:cNvSpPr txBox="1"/>
          <p:nvPr/>
        </p:nvSpPr>
        <p:spPr>
          <a:xfrm>
            <a:off x="5970768" y="5626173"/>
            <a:ext cx="1423550" cy="861774"/>
          </a:xfrm>
          <a:prstGeom prst="rect">
            <a:avLst/>
          </a:prstGeom>
          <a:noFill/>
        </p:spPr>
        <p:txBody>
          <a:bodyPr wrap="square">
            <a:spAutoFit/>
          </a:bodyPr>
          <a:lstStyle/>
          <a:p>
            <a:pPr algn="ct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PF</a:t>
            </a:r>
          </a:p>
          <a:p>
            <a:pPr algn="ct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0.999</a:t>
            </a:r>
          </a:p>
        </p:txBody>
      </p:sp>
    </p:spTree>
    <p:extLst>
      <p:ext uri="{BB962C8B-B14F-4D97-AF65-F5344CB8AC3E}">
        <p14:creationId xmlns:p14="http://schemas.microsoft.com/office/powerpoint/2010/main" val="2552421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6477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6705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mô phỏng</a:t>
            </a:r>
          </a:p>
        </p:txBody>
      </p:sp>
      <p:sp>
        <p:nvSpPr>
          <p:cNvPr id="11" name="TextBox 10">
            <a:extLst>
              <a:ext uri="{FF2B5EF4-FFF2-40B4-BE49-F238E27FC236}">
                <a16:creationId xmlns:a16="http://schemas.microsoft.com/office/drawing/2014/main" id="{FE411C6D-426C-767C-BB7C-6D72C854AA65}"/>
              </a:ext>
            </a:extLst>
          </p:cNvPr>
          <p:cNvSpPr txBox="1"/>
          <p:nvPr/>
        </p:nvSpPr>
        <p:spPr>
          <a:xfrm>
            <a:off x="2180127" y="8440158"/>
            <a:ext cx="10240473"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Đáp ứng điện áp ngõ ra DC bus 390V của bộ chuyển đổi AC/DC</a:t>
            </a:r>
          </a:p>
        </p:txBody>
      </p:sp>
      <p:pic>
        <p:nvPicPr>
          <p:cNvPr id="7" name="Picture 6">
            <a:extLst>
              <a:ext uri="{FF2B5EF4-FFF2-40B4-BE49-F238E27FC236}">
                <a16:creationId xmlns:a16="http://schemas.microsoft.com/office/drawing/2014/main" id="{A85FA392-F9AB-2959-0033-59E18F1E896D}"/>
              </a:ext>
            </a:extLst>
          </p:cNvPr>
          <p:cNvPicPr>
            <a:picLocks noChangeAspect="1"/>
          </p:cNvPicPr>
          <p:nvPr/>
        </p:nvPicPr>
        <p:blipFill>
          <a:blip r:embed="rId2"/>
          <a:stretch>
            <a:fillRect/>
          </a:stretch>
        </p:blipFill>
        <p:spPr>
          <a:xfrm>
            <a:off x="685800" y="2148123"/>
            <a:ext cx="12600000" cy="5990753"/>
          </a:xfrm>
          <a:prstGeom prst="rect">
            <a:avLst/>
          </a:prstGeom>
        </p:spPr>
      </p:pic>
      <p:pic>
        <p:nvPicPr>
          <p:cNvPr id="15" name="Picture 14">
            <a:extLst>
              <a:ext uri="{FF2B5EF4-FFF2-40B4-BE49-F238E27FC236}">
                <a16:creationId xmlns:a16="http://schemas.microsoft.com/office/drawing/2014/main" id="{16EF3F59-AF3A-FAD0-0E1C-0F2BD4C66394}"/>
              </a:ext>
            </a:extLst>
          </p:cNvPr>
          <p:cNvPicPr>
            <a:picLocks noChangeAspect="1"/>
          </p:cNvPicPr>
          <p:nvPr/>
        </p:nvPicPr>
        <p:blipFill>
          <a:blip r:embed="rId3"/>
          <a:stretch>
            <a:fillRect/>
          </a:stretch>
        </p:blipFill>
        <p:spPr>
          <a:xfrm>
            <a:off x="5716800" y="4902558"/>
            <a:ext cx="3600000" cy="2523107"/>
          </a:xfrm>
          <a:prstGeom prst="rect">
            <a:avLst/>
          </a:prstGeom>
        </p:spPr>
      </p:pic>
      <p:sp>
        <p:nvSpPr>
          <p:cNvPr id="16" name="Rectangle 15">
            <a:extLst>
              <a:ext uri="{FF2B5EF4-FFF2-40B4-BE49-F238E27FC236}">
                <a16:creationId xmlns:a16="http://schemas.microsoft.com/office/drawing/2014/main" id="{C459F2B9-8F03-CB1B-1ADA-B4E5615FE1DD}"/>
              </a:ext>
            </a:extLst>
          </p:cNvPr>
          <p:cNvSpPr/>
          <p:nvPr/>
        </p:nvSpPr>
        <p:spPr>
          <a:xfrm>
            <a:off x="9829800" y="3848100"/>
            <a:ext cx="11430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70C48E2F-6A7E-D4F1-EAA0-D835673ADECE}"/>
              </a:ext>
            </a:extLst>
          </p:cNvPr>
          <p:cNvSpPr/>
          <p:nvPr/>
        </p:nvSpPr>
        <p:spPr>
          <a:xfrm rot="19406140">
            <a:off x="9129468" y="5211538"/>
            <a:ext cx="827827" cy="15809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0824892-EEC4-71E3-0467-0172D227501E}"/>
              </a:ext>
            </a:extLst>
          </p:cNvPr>
          <p:cNvSpPr txBox="1"/>
          <p:nvPr/>
        </p:nvSpPr>
        <p:spPr>
          <a:xfrm>
            <a:off x="6781800" y="6664422"/>
            <a:ext cx="2133600" cy="607923"/>
          </a:xfrm>
          <a:prstGeom prst="rect">
            <a:avLst/>
          </a:prstGeom>
          <a:noFill/>
        </p:spPr>
        <p:txBody>
          <a:bodyPr wrap="square">
            <a:spAutoFit/>
          </a:bodyPr>
          <a:lstStyle/>
          <a:p>
            <a:pPr>
              <a:lnSpc>
                <a:spcPct val="150000"/>
              </a:lnSpc>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Độ gợn ±2V</a:t>
            </a:r>
          </a:p>
        </p:txBody>
      </p:sp>
    </p:spTree>
    <p:extLst>
      <p:ext uri="{BB962C8B-B14F-4D97-AF65-F5344CB8AC3E}">
        <p14:creationId xmlns:p14="http://schemas.microsoft.com/office/powerpoint/2010/main" val="3453260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239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543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thực nghiệm</a:t>
            </a:r>
          </a:p>
        </p:txBody>
      </p:sp>
      <p:sp>
        <p:nvSpPr>
          <p:cNvPr id="5" name="TextBox 4">
            <a:extLst>
              <a:ext uri="{FF2B5EF4-FFF2-40B4-BE49-F238E27FC236}">
                <a16:creationId xmlns:a16="http://schemas.microsoft.com/office/drawing/2014/main" id="{215B7BA3-33EC-DB80-21C3-9A70DC649ABA}"/>
              </a:ext>
            </a:extLst>
          </p:cNvPr>
          <p:cNvSpPr txBox="1"/>
          <p:nvPr/>
        </p:nvSpPr>
        <p:spPr>
          <a:xfrm>
            <a:off x="2152650" y="9159843"/>
            <a:ext cx="94107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Điện áp ngõ ra DC bus 390V của bộ chuyển đổi AC/DC</a:t>
            </a:r>
          </a:p>
        </p:txBody>
      </p:sp>
      <p:pic>
        <p:nvPicPr>
          <p:cNvPr id="8194" name="Picture 2">
            <a:extLst>
              <a:ext uri="{FF2B5EF4-FFF2-40B4-BE49-F238E27FC236}">
                <a16:creationId xmlns:a16="http://schemas.microsoft.com/office/drawing/2014/main" id="{A6493C01-A232-42E2-2D12-8596A998B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053" y="1941617"/>
            <a:ext cx="9691894" cy="72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350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6477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6705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mô phỏng</a:t>
            </a:r>
          </a:p>
        </p:txBody>
      </p:sp>
      <p:sp>
        <p:nvSpPr>
          <p:cNvPr id="3" name="TextBox 2">
            <a:extLst>
              <a:ext uri="{FF2B5EF4-FFF2-40B4-BE49-F238E27FC236}">
                <a16:creationId xmlns:a16="http://schemas.microsoft.com/office/drawing/2014/main" id="{8A10AF66-2F3D-702F-E33B-FB46BBC71B68}"/>
              </a:ext>
            </a:extLst>
          </p:cNvPr>
          <p:cNvSpPr txBox="1"/>
          <p:nvPr/>
        </p:nvSpPr>
        <p:spPr>
          <a:xfrm>
            <a:off x="1905000" y="8688976"/>
            <a:ext cx="10363200" cy="607923"/>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Điện áp trên cuộn sơ cấp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Vpri</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và thứ cấp (</a:t>
            </a: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Vsec</a:t>
            </a: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máy biến áp</a:t>
            </a:r>
          </a:p>
        </p:txBody>
      </p:sp>
      <p:pic>
        <p:nvPicPr>
          <p:cNvPr id="5" name="Picture 4">
            <a:extLst>
              <a:ext uri="{FF2B5EF4-FFF2-40B4-BE49-F238E27FC236}">
                <a16:creationId xmlns:a16="http://schemas.microsoft.com/office/drawing/2014/main" id="{731B4410-672F-D96F-683F-5EDA734F993A}"/>
              </a:ext>
            </a:extLst>
          </p:cNvPr>
          <p:cNvPicPr>
            <a:picLocks noChangeAspect="1"/>
          </p:cNvPicPr>
          <p:nvPr/>
        </p:nvPicPr>
        <p:blipFill>
          <a:blip r:embed="rId2"/>
          <a:stretch>
            <a:fillRect/>
          </a:stretch>
        </p:blipFill>
        <p:spPr>
          <a:xfrm>
            <a:off x="1599601" y="1862282"/>
            <a:ext cx="10080000" cy="3491153"/>
          </a:xfrm>
          <a:prstGeom prst="rect">
            <a:avLst/>
          </a:prstGeom>
        </p:spPr>
      </p:pic>
      <p:pic>
        <p:nvPicPr>
          <p:cNvPr id="6" name="Picture 5">
            <a:extLst>
              <a:ext uri="{FF2B5EF4-FFF2-40B4-BE49-F238E27FC236}">
                <a16:creationId xmlns:a16="http://schemas.microsoft.com/office/drawing/2014/main" id="{AEB16848-0466-FD89-C704-5D687CD9F9C6}"/>
              </a:ext>
            </a:extLst>
          </p:cNvPr>
          <p:cNvPicPr>
            <a:picLocks noChangeAspect="1"/>
          </p:cNvPicPr>
          <p:nvPr/>
        </p:nvPicPr>
        <p:blipFill>
          <a:blip r:embed="rId3"/>
          <a:stretch>
            <a:fillRect/>
          </a:stretch>
        </p:blipFill>
        <p:spPr>
          <a:xfrm>
            <a:off x="1599601" y="5452391"/>
            <a:ext cx="10080000" cy="3119403"/>
          </a:xfrm>
          <a:prstGeom prst="rect">
            <a:avLst/>
          </a:prstGeom>
        </p:spPr>
      </p:pic>
      <p:sp>
        <p:nvSpPr>
          <p:cNvPr id="10" name="TextBox 9">
            <a:extLst>
              <a:ext uri="{FF2B5EF4-FFF2-40B4-BE49-F238E27FC236}">
                <a16:creationId xmlns:a16="http://schemas.microsoft.com/office/drawing/2014/main" id="{BBCA8B32-07C0-C3DB-3C03-42D5AB09DF44}"/>
              </a:ext>
            </a:extLst>
          </p:cNvPr>
          <p:cNvSpPr txBox="1"/>
          <p:nvPr/>
        </p:nvSpPr>
        <p:spPr>
          <a:xfrm>
            <a:off x="9241201" y="1558320"/>
            <a:ext cx="2438400" cy="607923"/>
          </a:xfrm>
          <a:prstGeom prst="rect">
            <a:avLst/>
          </a:prstGeom>
          <a:noFill/>
        </p:spPr>
        <p:txBody>
          <a:bodyPr wrap="square">
            <a:spAutoFit/>
          </a:bodyPr>
          <a:lstStyle/>
          <a:p>
            <a:pPr>
              <a:lnSpc>
                <a:spcPct val="150000"/>
              </a:lnSpc>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Mạch DC/DC</a:t>
            </a:r>
          </a:p>
        </p:txBody>
      </p:sp>
    </p:spTree>
    <p:extLst>
      <p:ext uri="{BB962C8B-B14F-4D97-AF65-F5344CB8AC3E}">
        <p14:creationId xmlns:p14="http://schemas.microsoft.com/office/powerpoint/2010/main" val="1409311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239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543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thực nghiệm</a:t>
            </a:r>
          </a:p>
        </p:txBody>
      </p:sp>
      <p:sp>
        <p:nvSpPr>
          <p:cNvPr id="5" name="TextBox 4">
            <a:extLst>
              <a:ext uri="{FF2B5EF4-FFF2-40B4-BE49-F238E27FC236}">
                <a16:creationId xmlns:a16="http://schemas.microsoft.com/office/drawing/2014/main" id="{215B7BA3-33EC-DB80-21C3-9A70DC649ABA}"/>
              </a:ext>
            </a:extLst>
          </p:cNvPr>
          <p:cNvSpPr txBox="1"/>
          <p:nvPr/>
        </p:nvSpPr>
        <p:spPr>
          <a:xfrm>
            <a:off x="2438400" y="9139791"/>
            <a:ext cx="94107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Điện áp trên cuộn dây sơ cấp máy biến áp (50V-5us/div)</a:t>
            </a:r>
          </a:p>
        </p:txBody>
      </p:sp>
      <p:pic>
        <p:nvPicPr>
          <p:cNvPr id="9218" name="Picture 2">
            <a:extLst>
              <a:ext uri="{FF2B5EF4-FFF2-40B4-BE49-F238E27FC236}">
                <a16:creationId xmlns:a16="http://schemas.microsoft.com/office/drawing/2014/main" id="{7548A49D-01E0-9D3B-ADA7-CB7360C28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12103"/>
            <a:ext cx="9376263" cy="72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496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6477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67056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mô phỏng</a:t>
            </a:r>
          </a:p>
        </p:txBody>
      </p:sp>
      <p:sp>
        <p:nvSpPr>
          <p:cNvPr id="11" name="TextBox 10">
            <a:extLst>
              <a:ext uri="{FF2B5EF4-FFF2-40B4-BE49-F238E27FC236}">
                <a16:creationId xmlns:a16="http://schemas.microsoft.com/office/drawing/2014/main" id="{FE411C6D-426C-767C-BB7C-6D72C854AA65}"/>
              </a:ext>
            </a:extLst>
          </p:cNvPr>
          <p:cNvSpPr txBox="1"/>
          <p:nvPr/>
        </p:nvSpPr>
        <p:spPr>
          <a:xfrm>
            <a:off x="2779962" y="8440158"/>
            <a:ext cx="8726238"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Đáp ứng điện áp đầu ra 42V mô phỏng ở chế độ CV</a:t>
            </a:r>
          </a:p>
        </p:txBody>
      </p:sp>
      <p:pic>
        <p:nvPicPr>
          <p:cNvPr id="2" name="Picture 1">
            <a:extLst>
              <a:ext uri="{FF2B5EF4-FFF2-40B4-BE49-F238E27FC236}">
                <a16:creationId xmlns:a16="http://schemas.microsoft.com/office/drawing/2014/main" id="{C985FB31-5760-C649-415A-BAF6E02FD0C7}"/>
              </a:ext>
            </a:extLst>
          </p:cNvPr>
          <p:cNvPicPr>
            <a:picLocks noChangeAspect="1"/>
          </p:cNvPicPr>
          <p:nvPr/>
        </p:nvPicPr>
        <p:blipFill>
          <a:blip r:embed="rId2"/>
          <a:stretch>
            <a:fillRect/>
          </a:stretch>
        </p:blipFill>
        <p:spPr>
          <a:xfrm>
            <a:off x="558000" y="2176494"/>
            <a:ext cx="12600000" cy="6100352"/>
          </a:xfrm>
          <a:prstGeom prst="rect">
            <a:avLst/>
          </a:prstGeom>
        </p:spPr>
      </p:pic>
    </p:spTree>
    <p:extLst>
      <p:ext uri="{BB962C8B-B14F-4D97-AF65-F5344CB8AC3E}">
        <p14:creationId xmlns:p14="http://schemas.microsoft.com/office/powerpoint/2010/main" val="3540571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371599" y="1008864"/>
            <a:ext cx="723900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399" y="647700"/>
            <a:ext cx="7543801"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Kết quả thực nghiệm</a:t>
            </a:r>
          </a:p>
        </p:txBody>
      </p:sp>
      <p:sp>
        <p:nvSpPr>
          <p:cNvPr id="5" name="TextBox 4">
            <a:extLst>
              <a:ext uri="{FF2B5EF4-FFF2-40B4-BE49-F238E27FC236}">
                <a16:creationId xmlns:a16="http://schemas.microsoft.com/office/drawing/2014/main" id="{215B7BA3-33EC-DB80-21C3-9A70DC649ABA}"/>
              </a:ext>
            </a:extLst>
          </p:cNvPr>
          <p:cNvSpPr txBox="1"/>
          <p:nvPr/>
        </p:nvSpPr>
        <p:spPr>
          <a:xfrm>
            <a:off x="2743200" y="9198819"/>
            <a:ext cx="941070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Điện áp đầu ra 42V giả định ở chế độ sạc CV</a:t>
            </a:r>
          </a:p>
        </p:txBody>
      </p:sp>
      <p:pic>
        <p:nvPicPr>
          <p:cNvPr id="10242" name="Picture 2">
            <a:extLst>
              <a:ext uri="{FF2B5EF4-FFF2-40B4-BE49-F238E27FC236}">
                <a16:creationId xmlns:a16="http://schemas.microsoft.com/office/drawing/2014/main" id="{C1509730-3014-C8EF-134E-1D2E02F3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029" y="1941617"/>
            <a:ext cx="9643941" cy="72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947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FD290D-1420-B35F-6E5D-E237C57A47D7}"/>
              </a:ext>
            </a:extLst>
          </p:cNvPr>
          <p:cNvSpPr txBox="1"/>
          <p:nvPr/>
        </p:nvSpPr>
        <p:spPr>
          <a:xfrm>
            <a:off x="2971800" y="3572589"/>
            <a:ext cx="8534400" cy="3141822"/>
          </a:xfrm>
          <a:prstGeom prst="rect">
            <a:avLst/>
          </a:prstGeom>
          <a:noFill/>
        </p:spPr>
        <p:txBody>
          <a:bodyPr wrap="square">
            <a:spAutoFit/>
          </a:bodyPr>
          <a:lstStyle/>
          <a:p>
            <a:pPr algn="ctr">
              <a:lnSpc>
                <a:spcPct val="150000"/>
              </a:lnSpc>
            </a:pPr>
            <a:r>
              <a:rPr lang="en-US" sz="7000" b="1">
                <a:solidFill>
                  <a:schemeClr val="accent1">
                    <a:lumMod val="50000"/>
                  </a:schemeClr>
                </a:solidFill>
                <a:latin typeface="Montserrat ExtraBold" panose="00000900000000000000" pitchFamily="2" charset="0"/>
                <a:cs typeface="Baloo" panose="03080902040302020200" pitchFamily="66" charset="0"/>
              </a:rPr>
              <a:t>KếT quả và hướng phát triển</a:t>
            </a:r>
          </a:p>
        </p:txBody>
      </p:sp>
    </p:spTree>
    <p:extLst>
      <p:ext uri="{BB962C8B-B14F-4D97-AF65-F5344CB8AC3E}">
        <p14:creationId xmlns:p14="http://schemas.microsoft.com/office/powerpoint/2010/main" val="2605808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FD290D-1420-B35F-6E5D-E237C57A47D7}"/>
              </a:ext>
            </a:extLst>
          </p:cNvPr>
          <p:cNvSpPr txBox="1"/>
          <p:nvPr/>
        </p:nvSpPr>
        <p:spPr>
          <a:xfrm>
            <a:off x="1524000" y="3162300"/>
            <a:ext cx="11125200" cy="3141822"/>
          </a:xfrm>
          <a:prstGeom prst="rect">
            <a:avLst/>
          </a:prstGeom>
          <a:noFill/>
        </p:spPr>
        <p:txBody>
          <a:bodyPr wrap="square">
            <a:spAutoFit/>
          </a:bodyPr>
          <a:lstStyle/>
          <a:p>
            <a:pPr algn="ctr">
              <a:lnSpc>
                <a:spcPct val="150000"/>
              </a:lnSpc>
            </a:pPr>
            <a:r>
              <a:rPr lang="en-US" sz="7000" b="1">
                <a:solidFill>
                  <a:schemeClr val="accent1">
                    <a:lumMod val="50000"/>
                  </a:schemeClr>
                </a:solidFill>
                <a:latin typeface="Montserrat ExtraBold" panose="00000900000000000000" pitchFamily="2" charset="0"/>
                <a:cs typeface="Baloo" panose="03080902040302020200" pitchFamily="66" charset="0"/>
              </a:rPr>
              <a:t>CẢM ƠN THẦY VÀ CÁC BẠN ĐÃ LẮNG NGHE</a:t>
            </a:r>
          </a:p>
        </p:txBody>
      </p:sp>
    </p:spTree>
    <p:extLst>
      <p:ext uri="{BB962C8B-B14F-4D97-AF65-F5344CB8AC3E}">
        <p14:creationId xmlns:p14="http://schemas.microsoft.com/office/powerpoint/2010/main" val="12455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6219877"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65532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Thông số kỹ thuật</a:t>
            </a:r>
          </a:p>
        </p:txBody>
      </p:sp>
      <p:graphicFrame>
        <p:nvGraphicFramePr>
          <p:cNvPr id="3" name="Table 2">
            <a:extLst>
              <a:ext uri="{FF2B5EF4-FFF2-40B4-BE49-F238E27FC236}">
                <a16:creationId xmlns:a16="http://schemas.microsoft.com/office/drawing/2014/main" id="{FD7C2C59-568F-C6B4-F322-001C1485D959}"/>
              </a:ext>
            </a:extLst>
          </p:cNvPr>
          <p:cNvGraphicFramePr>
            <a:graphicFrameLocks noGrp="1"/>
          </p:cNvGraphicFramePr>
          <p:nvPr>
            <p:extLst>
              <p:ext uri="{D42A27DB-BD31-4B8C-83A1-F6EECF244321}">
                <p14:modId xmlns:p14="http://schemas.microsoft.com/office/powerpoint/2010/main" val="3362600594"/>
              </p:ext>
            </p:extLst>
          </p:nvPr>
        </p:nvGraphicFramePr>
        <p:xfrm>
          <a:off x="1600200" y="5067300"/>
          <a:ext cx="11179176" cy="4536000"/>
        </p:xfrm>
        <a:graphic>
          <a:graphicData uri="http://schemas.openxmlformats.org/drawingml/2006/table">
            <a:tbl>
              <a:tblPr firstRow="1" firstCol="1" bandRow="1">
                <a:tableStyleId>{5202B0CA-FC54-4496-8BCA-5EF66A818D29}</a:tableStyleId>
              </a:tblPr>
              <a:tblGrid>
                <a:gridCol w="5589588">
                  <a:extLst>
                    <a:ext uri="{9D8B030D-6E8A-4147-A177-3AD203B41FA5}">
                      <a16:colId xmlns:a16="http://schemas.microsoft.com/office/drawing/2014/main" val="2672641041"/>
                    </a:ext>
                  </a:extLst>
                </a:gridCol>
                <a:gridCol w="5589588">
                  <a:extLst>
                    <a:ext uri="{9D8B030D-6E8A-4147-A177-3AD203B41FA5}">
                      <a16:colId xmlns:a16="http://schemas.microsoft.com/office/drawing/2014/main" val="2153442071"/>
                    </a:ext>
                  </a:extLst>
                </a:gridCol>
              </a:tblGrid>
              <a:tr h="648000">
                <a:tc>
                  <a:txBody>
                    <a:bodyPr/>
                    <a:lstStyle/>
                    <a:p>
                      <a:pPr algn="ctr">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Thông số mạch thiết kế</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Giá trị</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792153519"/>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Điện áp cấp</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195 VAC – 270 VAC</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826384534"/>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Tần số lưới điện</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50/60 Hz</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1892792340"/>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Điện áp ngõ ra</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30 VDC – 42 VDC</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2505302884"/>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Công suất ngõ ra</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15 W – 150 W</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1951869935"/>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Tần số hoạt động mạch của AC-DC</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50 kHz</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579850461"/>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Tần số hoạt động mạch DC-DC</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50 kHz</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951174611"/>
                  </a:ext>
                </a:extLst>
              </a:tr>
            </a:tbl>
          </a:graphicData>
        </a:graphic>
      </p:graphicFrame>
      <p:graphicFrame>
        <p:nvGraphicFramePr>
          <p:cNvPr id="5" name="Table 4">
            <a:extLst>
              <a:ext uri="{FF2B5EF4-FFF2-40B4-BE49-F238E27FC236}">
                <a16:creationId xmlns:a16="http://schemas.microsoft.com/office/drawing/2014/main" id="{5E4C9AB4-8C20-060B-B1DD-AD40587A21BE}"/>
              </a:ext>
            </a:extLst>
          </p:cNvPr>
          <p:cNvGraphicFramePr>
            <a:graphicFrameLocks noGrp="1"/>
          </p:cNvGraphicFramePr>
          <p:nvPr>
            <p:extLst>
              <p:ext uri="{D42A27DB-BD31-4B8C-83A1-F6EECF244321}">
                <p14:modId xmlns:p14="http://schemas.microsoft.com/office/powerpoint/2010/main" val="1657164954"/>
              </p:ext>
            </p:extLst>
          </p:nvPr>
        </p:nvGraphicFramePr>
        <p:xfrm>
          <a:off x="1600200" y="2575665"/>
          <a:ext cx="11179176" cy="1944000"/>
        </p:xfrm>
        <a:graphic>
          <a:graphicData uri="http://schemas.openxmlformats.org/drawingml/2006/table">
            <a:tbl>
              <a:tblPr firstRow="1" firstCol="1" bandRow="1">
                <a:tableStyleId>{5202B0CA-FC54-4496-8BCA-5EF66A818D29}</a:tableStyleId>
              </a:tblPr>
              <a:tblGrid>
                <a:gridCol w="5589588">
                  <a:extLst>
                    <a:ext uri="{9D8B030D-6E8A-4147-A177-3AD203B41FA5}">
                      <a16:colId xmlns:a16="http://schemas.microsoft.com/office/drawing/2014/main" val="2672641041"/>
                    </a:ext>
                  </a:extLst>
                </a:gridCol>
                <a:gridCol w="5589588">
                  <a:extLst>
                    <a:ext uri="{9D8B030D-6E8A-4147-A177-3AD203B41FA5}">
                      <a16:colId xmlns:a16="http://schemas.microsoft.com/office/drawing/2014/main" val="2153442071"/>
                    </a:ext>
                  </a:extLst>
                </a:gridCol>
              </a:tblGrid>
              <a:tr h="648000">
                <a:tc>
                  <a:txBody>
                    <a:bodyPr/>
                    <a:lstStyle/>
                    <a:p>
                      <a:pPr algn="ctr">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Thông số tải</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Giá trị</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792153519"/>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Điện áp đặt lên Pin</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effectLst/>
                          <a:latin typeface="Open Sans" panose="020B0606030504020204" pitchFamily="34" charset="0"/>
                          <a:ea typeface="Open Sans" panose="020B0606030504020204" pitchFamily="34" charset="0"/>
                          <a:cs typeface="Open Sans" panose="020B0606030504020204" pitchFamily="34" charset="0"/>
                        </a:rPr>
                        <a:t>30 VDC – 42 VDC</a:t>
                      </a:r>
                      <a:endPar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826384534"/>
                  </a:ext>
                </a:extLst>
              </a:tr>
              <a:tr h="648000">
                <a:tc>
                  <a:txBody>
                    <a:bodyPr/>
                    <a:lstStyle/>
                    <a:p>
                      <a:pPr algn="ctr">
                        <a:lnSpc>
                          <a:spcPct val="150000"/>
                        </a:lnSpc>
                      </a:pPr>
                      <a:r>
                        <a:rPr lang="en-US" sz="2300" b="1" i="1">
                          <a:effectLst/>
                          <a:latin typeface="Open Sans" panose="020B0606030504020204" pitchFamily="34" charset="0"/>
                          <a:ea typeface="Open Sans" panose="020B0606030504020204" pitchFamily="34" charset="0"/>
                          <a:cs typeface="Open Sans" panose="020B0606030504020204" pitchFamily="34" charset="0"/>
                        </a:rPr>
                        <a:t>Dòng điện tối đa đặt lên tải</a:t>
                      </a:r>
                      <a:endParaRPr lang="en-US" sz="2300" b="1" i="1">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l">
                        <a:lnSpc>
                          <a:spcPct val="150000"/>
                        </a:lnSpc>
                      </a:pPr>
                      <a:r>
                        <a:rPr lang="en-US" sz="2300" b="1">
                          <a:solidFill>
                            <a:srgbClr val="171717"/>
                          </a:solidFill>
                          <a:effectLst/>
                          <a:latin typeface="Open Sans" panose="020B0606030504020204" pitchFamily="34" charset="0"/>
                          <a:ea typeface="Open Sans" panose="020B0606030504020204" pitchFamily="34" charset="0"/>
                          <a:cs typeface="Open Sans" panose="020B0606030504020204" pitchFamily="34" charset="0"/>
                        </a:rPr>
                        <a:t>3.3A (1C)</a:t>
                      </a:r>
                    </a:p>
                  </a:txBody>
                  <a:tcPr marL="68580" marR="68580" marT="0" marB="0" anchor="ctr"/>
                </a:tc>
                <a:extLst>
                  <a:ext uri="{0D108BD9-81ED-4DB2-BD59-A6C34878D82A}">
                    <a16:rowId xmlns:a16="http://schemas.microsoft.com/office/drawing/2014/main" val="1892792340"/>
                  </a:ext>
                </a:extLst>
              </a:tr>
            </a:tbl>
          </a:graphicData>
        </a:graphic>
      </p:graphicFrame>
    </p:spTree>
    <p:extLst>
      <p:ext uri="{BB962C8B-B14F-4D97-AF65-F5344CB8AC3E}">
        <p14:creationId xmlns:p14="http://schemas.microsoft.com/office/powerpoint/2010/main" val="14336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FD290D-1420-B35F-6E5D-E237C57A47D7}"/>
              </a:ext>
            </a:extLst>
          </p:cNvPr>
          <p:cNvSpPr txBox="1"/>
          <p:nvPr/>
        </p:nvSpPr>
        <p:spPr>
          <a:xfrm>
            <a:off x="1524000" y="3162300"/>
            <a:ext cx="11125200" cy="3141822"/>
          </a:xfrm>
          <a:prstGeom prst="rect">
            <a:avLst/>
          </a:prstGeom>
          <a:noFill/>
        </p:spPr>
        <p:txBody>
          <a:bodyPr wrap="square">
            <a:spAutoFit/>
          </a:bodyPr>
          <a:lstStyle/>
          <a:p>
            <a:pPr algn="ctr">
              <a:lnSpc>
                <a:spcPct val="150000"/>
              </a:lnSpc>
            </a:pPr>
            <a:r>
              <a:rPr lang="en-US" sz="7000" b="1">
                <a:solidFill>
                  <a:schemeClr val="accent1">
                    <a:lumMod val="50000"/>
                  </a:schemeClr>
                </a:solidFill>
                <a:latin typeface="Montserrat ExtraBold" panose="00000900000000000000" pitchFamily="2" charset="0"/>
                <a:cs typeface="Baloo" panose="03080902040302020200" pitchFamily="66" charset="0"/>
              </a:rPr>
              <a:t>CẢM ƠN THẦY VÀ CÁC BẠN ĐÃ LẮNG NGHE</a:t>
            </a:r>
          </a:p>
        </p:txBody>
      </p:sp>
    </p:spTree>
    <p:extLst>
      <p:ext uri="{BB962C8B-B14F-4D97-AF65-F5344CB8AC3E}">
        <p14:creationId xmlns:p14="http://schemas.microsoft.com/office/powerpoint/2010/main" val="413204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FD7056E-7D65-6CD8-66B5-93491EEBE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86544"/>
            <a:ext cx="13673996" cy="965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14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2AB3E53-5B20-753D-C3AB-2C19B6DFA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800100"/>
            <a:ext cx="13696140" cy="803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55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3209">
            <a:off x="1757122" y="4428694"/>
            <a:ext cx="11742689" cy="5401637"/>
          </a:xfrm>
          <a:prstGeom prst="rect">
            <a:avLst/>
          </a:prstGeom>
        </p:spPr>
      </p:pic>
      <p:sp>
        <p:nvSpPr>
          <p:cNvPr id="4" name="TextBox 10">
            <a:extLst>
              <a:ext uri="{FF2B5EF4-FFF2-40B4-BE49-F238E27FC236}">
                <a16:creationId xmlns:a16="http://schemas.microsoft.com/office/drawing/2014/main" id="{BC388A1E-25DC-3447-F1B2-2C7384361CFC}"/>
              </a:ext>
            </a:extLst>
          </p:cNvPr>
          <p:cNvSpPr txBox="1"/>
          <p:nvPr/>
        </p:nvSpPr>
        <p:spPr>
          <a:xfrm>
            <a:off x="1400123" y="1380241"/>
            <a:ext cx="9267878"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5" name="TextBox 10">
            <a:extLst>
              <a:ext uri="{FF2B5EF4-FFF2-40B4-BE49-F238E27FC236}">
                <a16:creationId xmlns:a16="http://schemas.microsoft.com/office/drawing/2014/main" id="{FD42E5FB-3377-2DBA-FB1E-F4D8C8562C4D}"/>
              </a:ext>
            </a:extLst>
          </p:cNvPr>
          <p:cNvSpPr txBox="1"/>
          <p:nvPr/>
        </p:nvSpPr>
        <p:spPr>
          <a:xfrm>
            <a:off x="914400" y="999003"/>
            <a:ext cx="9525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Như thế nào là “sạc nhanh”</a:t>
            </a:r>
          </a:p>
        </p:txBody>
      </p:sp>
      <p:sp>
        <p:nvSpPr>
          <p:cNvPr id="3" name="AutoShape 13">
            <a:extLst>
              <a:ext uri="{FF2B5EF4-FFF2-40B4-BE49-F238E27FC236}">
                <a16:creationId xmlns:a16="http://schemas.microsoft.com/office/drawing/2014/main" id="{4876A3FE-3327-3E83-ED25-87681102D5FC}"/>
              </a:ext>
            </a:extLst>
          </p:cNvPr>
          <p:cNvSpPr/>
          <p:nvPr/>
        </p:nvSpPr>
        <p:spPr>
          <a:xfrm rot="3487">
            <a:off x="6855743" y="4229101"/>
            <a:ext cx="4512" cy="4449108"/>
          </a:xfrm>
          <a:prstGeom prst="line">
            <a:avLst/>
          </a:prstGeom>
          <a:ln w="38100" cap="flat">
            <a:solidFill>
              <a:srgbClr val="243E4D"/>
            </a:solidFill>
            <a:prstDash val="solid"/>
            <a:headEnd type="none" w="sm" len="sm"/>
            <a:tailEnd type="none" w="sm" len="sm"/>
          </a:ln>
        </p:spPr>
      </p:sp>
      <p:sp>
        <p:nvSpPr>
          <p:cNvPr id="8" name="TextBox 7">
            <a:extLst>
              <a:ext uri="{FF2B5EF4-FFF2-40B4-BE49-F238E27FC236}">
                <a16:creationId xmlns:a16="http://schemas.microsoft.com/office/drawing/2014/main" id="{1B653BD3-C49B-8A5A-DDD7-CA1645C18377}"/>
              </a:ext>
            </a:extLst>
          </p:cNvPr>
          <p:cNvSpPr txBox="1"/>
          <p:nvPr/>
        </p:nvSpPr>
        <p:spPr>
          <a:xfrm>
            <a:off x="1307944" y="3753986"/>
            <a:ext cx="5357749"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Sạc với một mức điện áp</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6F17990A-5367-7B78-0C4A-3D439EF2488E}"/>
              </a:ext>
            </a:extLst>
          </p:cNvPr>
          <p:cNvSpPr txBox="1"/>
          <p:nvPr/>
        </p:nvSpPr>
        <p:spPr>
          <a:xfrm>
            <a:off x="1307944" y="4361909"/>
            <a:ext cx="5357749"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Sạc với một mức dòng điện</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ACCEFB96-3606-78C8-4193-3FD5044998E5}"/>
              </a:ext>
            </a:extLst>
          </p:cNvPr>
          <p:cNvSpPr txBox="1"/>
          <p:nvPr/>
        </p:nvSpPr>
        <p:spPr>
          <a:xfrm>
            <a:off x="914400" y="5149670"/>
            <a:ext cx="5930060" cy="176208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Đặt một giá trị dòng điện hoặc điện áp cố định lên Pin, tốc độ có thể rất nhanh hoặc rất chậm</a:t>
            </a:r>
          </a:p>
        </p:txBody>
      </p:sp>
      <p:sp>
        <p:nvSpPr>
          <p:cNvPr id="11" name="TextBox 10">
            <a:extLst>
              <a:ext uri="{FF2B5EF4-FFF2-40B4-BE49-F238E27FC236}">
                <a16:creationId xmlns:a16="http://schemas.microsoft.com/office/drawing/2014/main" id="{75C131D7-A2A0-5492-14E0-01AFE1980508}"/>
              </a:ext>
            </a:extLst>
          </p:cNvPr>
          <p:cNvSpPr txBox="1"/>
          <p:nvPr/>
        </p:nvSpPr>
        <p:spPr>
          <a:xfrm>
            <a:off x="1339789" y="7091593"/>
            <a:ext cx="5302963" cy="233916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5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Có giai đoạn, các giá trị đặt lên Pin vượt quá thông số quy định, gây nguy hiểm và giảm tuổi thọ pin. </a:t>
            </a:r>
          </a:p>
        </p:txBody>
      </p:sp>
      <p:sp>
        <p:nvSpPr>
          <p:cNvPr id="12" name="TextBox 11">
            <a:extLst>
              <a:ext uri="{FF2B5EF4-FFF2-40B4-BE49-F238E27FC236}">
                <a16:creationId xmlns:a16="http://schemas.microsoft.com/office/drawing/2014/main" id="{B7B2EA3F-584A-4811-19D0-F19D598F918E}"/>
              </a:ext>
            </a:extLst>
          </p:cNvPr>
          <p:cNvSpPr txBox="1"/>
          <p:nvPr/>
        </p:nvSpPr>
        <p:spPr>
          <a:xfrm>
            <a:off x="7628466" y="3909619"/>
            <a:ext cx="5357749" cy="233916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Sạc với nhiều mức điện áp, dòng điện khác nhau, tùy vào từng giai đoạn và phương pháp điều khiển.</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81F4C5D6-A194-E2CA-D27C-1FC4D14AA586}"/>
              </a:ext>
            </a:extLst>
          </p:cNvPr>
          <p:cNvSpPr txBox="1"/>
          <p:nvPr/>
        </p:nvSpPr>
        <p:spPr>
          <a:xfrm>
            <a:off x="7628465" y="6514512"/>
            <a:ext cx="5357749" cy="29162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Các  giá trị dòng điện và điện áp được giữ ở giá trị tối đa cho phép, giúp tối ưu thời gian sạc mà vẫn đảm bảo an toàn cho thiết bị, hệ thống</a:t>
            </a:r>
          </a:p>
        </p:txBody>
      </p:sp>
      <p:sp>
        <p:nvSpPr>
          <p:cNvPr id="14" name="TextBox 10">
            <a:extLst>
              <a:ext uri="{FF2B5EF4-FFF2-40B4-BE49-F238E27FC236}">
                <a16:creationId xmlns:a16="http://schemas.microsoft.com/office/drawing/2014/main" id="{5C89D67A-E9CB-7635-B854-0933AF764D73}"/>
              </a:ext>
            </a:extLst>
          </p:cNvPr>
          <p:cNvSpPr txBox="1"/>
          <p:nvPr/>
        </p:nvSpPr>
        <p:spPr>
          <a:xfrm>
            <a:off x="2077417" y="2693001"/>
            <a:ext cx="346404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15" name="TextBox 10">
            <a:extLst>
              <a:ext uri="{FF2B5EF4-FFF2-40B4-BE49-F238E27FC236}">
                <a16:creationId xmlns:a16="http://schemas.microsoft.com/office/drawing/2014/main" id="{36CB3340-4E28-B2B7-BC61-CDEA2D8459B7}"/>
              </a:ext>
            </a:extLst>
          </p:cNvPr>
          <p:cNvSpPr txBox="1"/>
          <p:nvPr/>
        </p:nvSpPr>
        <p:spPr>
          <a:xfrm>
            <a:off x="1905000" y="2849093"/>
            <a:ext cx="3464041" cy="615553"/>
          </a:xfrm>
          <a:prstGeom prst="rect">
            <a:avLst/>
          </a:prstGeom>
          <a:solidFill>
            <a:srgbClr val="F6F4EF"/>
          </a:solidFill>
        </p:spPr>
        <p:txBody>
          <a:bodyPr wrap="square" lIns="0" tIns="0" rIns="0" bIns="0" rtlCol="0" anchor="t">
            <a:spAutoFit/>
          </a:bodyPr>
          <a:lstStyle/>
          <a:p>
            <a:pPr algn="ctr"/>
            <a:r>
              <a:rPr lang="en-US" sz="4000" b="1">
                <a:solidFill>
                  <a:schemeClr val="accent6">
                    <a:lumMod val="50000"/>
                  </a:schemeClr>
                </a:solidFill>
                <a:latin typeface="Montserrat ExtraBold" panose="00000900000000000000" pitchFamily="2" charset="0"/>
                <a:cs typeface="Baloo" panose="03080902040302020200" pitchFamily="66" charset="0"/>
              </a:rPr>
              <a:t>Đơn giản</a:t>
            </a:r>
          </a:p>
        </p:txBody>
      </p:sp>
      <p:sp>
        <p:nvSpPr>
          <p:cNvPr id="16" name="TextBox 10">
            <a:extLst>
              <a:ext uri="{FF2B5EF4-FFF2-40B4-BE49-F238E27FC236}">
                <a16:creationId xmlns:a16="http://schemas.microsoft.com/office/drawing/2014/main" id="{9DEA4D5C-1ED3-B3AA-E323-36AB1E533E2D}"/>
              </a:ext>
            </a:extLst>
          </p:cNvPr>
          <p:cNvSpPr txBox="1"/>
          <p:nvPr/>
        </p:nvSpPr>
        <p:spPr>
          <a:xfrm>
            <a:off x="8575318" y="2693001"/>
            <a:ext cx="346404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17" name="TextBox 10">
            <a:extLst>
              <a:ext uri="{FF2B5EF4-FFF2-40B4-BE49-F238E27FC236}">
                <a16:creationId xmlns:a16="http://schemas.microsoft.com/office/drawing/2014/main" id="{190D9603-6854-B2FC-70E1-1892D3AA33B6}"/>
              </a:ext>
            </a:extLst>
          </p:cNvPr>
          <p:cNvSpPr txBox="1"/>
          <p:nvPr/>
        </p:nvSpPr>
        <p:spPr>
          <a:xfrm>
            <a:off x="8402901" y="2849093"/>
            <a:ext cx="3464041" cy="615553"/>
          </a:xfrm>
          <a:prstGeom prst="rect">
            <a:avLst/>
          </a:prstGeom>
          <a:solidFill>
            <a:srgbClr val="F6F4EF"/>
          </a:solidFill>
        </p:spPr>
        <p:txBody>
          <a:bodyPr wrap="square" lIns="0" tIns="0" rIns="0" bIns="0" rtlCol="0" anchor="t">
            <a:spAutoFit/>
          </a:bodyPr>
          <a:lstStyle/>
          <a:p>
            <a:pPr algn="ctr"/>
            <a:r>
              <a:rPr lang="en-US" sz="4000" b="1">
                <a:solidFill>
                  <a:schemeClr val="tx2">
                    <a:lumMod val="50000"/>
                  </a:schemeClr>
                </a:solidFill>
                <a:latin typeface="Montserrat ExtraBold" panose="00000900000000000000" pitchFamily="2" charset="0"/>
                <a:cs typeface="Baloo" panose="03080902040302020200" pitchFamily="66" charset="0"/>
              </a:rPr>
              <a:t>Tối ưu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1" grpId="0"/>
      <p:bldP spid="12" grpId="0"/>
      <p:bldP spid="13" grpId="0"/>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3209">
            <a:off x="1770975" y="4453145"/>
            <a:ext cx="11742689" cy="5401637"/>
          </a:xfrm>
          <a:prstGeom prst="rect">
            <a:avLst/>
          </a:prstGeom>
        </p:spPr>
      </p:pic>
      <p:sp>
        <p:nvSpPr>
          <p:cNvPr id="4" name="TextBox 10">
            <a:extLst>
              <a:ext uri="{FF2B5EF4-FFF2-40B4-BE49-F238E27FC236}">
                <a16:creationId xmlns:a16="http://schemas.microsoft.com/office/drawing/2014/main" id="{BC388A1E-25DC-3447-F1B2-2C7384361CFC}"/>
              </a:ext>
            </a:extLst>
          </p:cNvPr>
          <p:cNvSpPr txBox="1"/>
          <p:nvPr/>
        </p:nvSpPr>
        <p:spPr>
          <a:xfrm>
            <a:off x="1400123" y="1380241"/>
            <a:ext cx="9267878"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5" name="TextBox 10">
            <a:extLst>
              <a:ext uri="{FF2B5EF4-FFF2-40B4-BE49-F238E27FC236}">
                <a16:creationId xmlns:a16="http://schemas.microsoft.com/office/drawing/2014/main" id="{FD42E5FB-3377-2DBA-FB1E-F4D8C8562C4D}"/>
              </a:ext>
            </a:extLst>
          </p:cNvPr>
          <p:cNvSpPr txBox="1"/>
          <p:nvPr/>
        </p:nvSpPr>
        <p:spPr>
          <a:xfrm>
            <a:off x="914400" y="999003"/>
            <a:ext cx="9525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Như thế nào là “sạc nhanh”</a:t>
            </a:r>
          </a:p>
        </p:txBody>
      </p:sp>
      <p:pic>
        <p:nvPicPr>
          <p:cNvPr id="17" name="Picture 16" descr="A black background with red and green lines&#10;&#10;Description automatically generated with low confidence">
            <a:extLst>
              <a:ext uri="{FF2B5EF4-FFF2-40B4-BE49-F238E27FC236}">
                <a16:creationId xmlns:a16="http://schemas.microsoft.com/office/drawing/2014/main" id="{052B4E9E-7036-6478-BF3C-9250BCE1E3A7}"/>
              </a:ext>
            </a:extLst>
          </p:cNvPr>
          <p:cNvPicPr>
            <a:picLocks noChangeAspect="1"/>
          </p:cNvPicPr>
          <p:nvPr/>
        </p:nvPicPr>
        <p:blipFill>
          <a:blip r:embed="rId4"/>
          <a:stretch>
            <a:fillRect/>
          </a:stretch>
        </p:blipFill>
        <p:spPr>
          <a:xfrm>
            <a:off x="13853" y="3653457"/>
            <a:ext cx="13716000" cy="4515087"/>
          </a:xfrm>
          <a:prstGeom prst="rect">
            <a:avLst/>
          </a:prstGeom>
        </p:spPr>
      </p:pic>
      <p:sp>
        <p:nvSpPr>
          <p:cNvPr id="19" name="TextBox 10">
            <a:extLst>
              <a:ext uri="{FF2B5EF4-FFF2-40B4-BE49-F238E27FC236}">
                <a16:creationId xmlns:a16="http://schemas.microsoft.com/office/drawing/2014/main" id="{B13D51E3-7793-3F80-4BC0-0DD31985D5EE}"/>
              </a:ext>
            </a:extLst>
          </p:cNvPr>
          <p:cNvSpPr txBox="1"/>
          <p:nvPr/>
        </p:nvSpPr>
        <p:spPr>
          <a:xfrm>
            <a:off x="2077417" y="2693001"/>
            <a:ext cx="346404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20" name="TextBox 10">
            <a:extLst>
              <a:ext uri="{FF2B5EF4-FFF2-40B4-BE49-F238E27FC236}">
                <a16:creationId xmlns:a16="http://schemas.microsoft.com/office/drawing/2014/main" id="{2D1FF1D5-6A0D-9706-2FAD-06226E34A945}"/>
              </a:ext>
            </a:extLst>
          </p:cNvPr>
          <p:cNvSpPr txBox="1"/>
          <p:nvPr/>
        </p:nvSpPr>
        <p:spPr>
          <a:xfrm>
            <a:off x="1905000" y="2849093"/>
            <a:ext cx="3464041" cy="615553"/>
          </a:xfrm>
          <a:prstGeom prst="rect">
            <a:avLst/>
          </a:prstGeom>
          <a:solidFill>
            <a:srgbClr val="F6F4EF"/>
          </a:solidFill>
        </p:spPr>
        <p:txBody>
          <a:bodyPr wrap="square" lIns="0" tIns="0" rIns="0" bIns="0" rtlCol="0" anchor="t">
            <a:spAutoFit/>
          </a:bodyPr>
          <a:lstStyle/>
          <a:p>
            <a:pPr algn="ctr"/>
            <a:r>
              <a:rPr lang="en-US" sz="4000" b="1">
                <a:solidFill>
                  <a:schemeClr val="accent6">
                    <a:lumMod val="50000"/>
                  </a:schemeClr>
                </a:solidFill>
                <a:latin typeface="Montserrat ExtraBold" panose="00000900000000000000" pitchFamily="2" charset="0"/>
                <a:cs typeface="Baloo" panose="03080902040302020200" pitchFamily="66" charset="0"/>
              </a:rPr>
              <a:t>Đơn giản</a:t>
            </a:r>
          </a:p>
        </p:txBody>
      </p:sp>
      <p:sp>
        <p:nvSpPr>
          <p:cNvPr id="21" name="TextBox 10">
            <a:extLst>
              <a:ext uri="{FF2B5EF4-FFF2-40B4-BE49-F238E27FC236}">
                <a16:creationId xmlns:a16="http://schemas.microsoft.com/office/drawing/2014/main" id="{7EB69389-7A18-CAFF-352D-BE609524B97F}"/>
              </a:ext>
            </a:extLst>
          </p:cNvPr>
          <p:cNvSpPr txBox="1"/>
          <p:nvPr/>
        </p:nvSpPr>
        <p:spPr>
          <a:xfrm>
            <a:off x="8575318" y="2693001"/>
            <a:ext cx="3464041"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22" name="TextBox 10">
            <a:extLst>
              <a:ext uri="{FF2B5EF4-FFF2-40B4-BE49-F238E27FC236}">
                <a16:creationId xmlns:a16="http://schemas.microsoft.com/office/drawing/2014/main" id="{CA1BCD39-A2FC-3F72-04E9-92B09ED159D8}"/>
              </a:ext>
            </a:extLst>
          </p:cNvPr>
          <p:cNvSpPr txBox="1"/>
          <p:nvPr/>
        </p:nvSpPr>
        <p:spPr>
          <a:xfrm>
            <a:off x="8402901" y="2849093"/>
            <a:ext cx="3464041" cy="615553"/>
          </a:xfrm>
          <a:prstGeom prst="rect">
            <a:avLst/>
          </a:prstGeom>
          <a:solidFill>
            <a:srgbClr val="F6F4EF"/>
          </a:solidFill>
        </p:spPr>
        <p:txBody>
          <a:bodyPr wrap="square" lIns="0" tIns="0" rIns="0" bIns="0" rtlCol="0" anchor="t">
            <a:spAutoFit/>
          </a:bodyPr>
          <a:lstStyle/>
          <a:p>
            <a:pPr algn="ctr"/>
            <a:r>
              <a:rPr lang="en-US" sz="4000" b="1">
                <a:solidFill>
                  <a:schemeClr val="tx2">
                    <a:lumMod val="50000"/>
                  </a:schemeClr>
                </a:solidFill>
                <a:latin typeface="Montserrat ExtraBold" panose="00000900000000000000" pitchFamily="2" charset="0"/>
                <a:cs typeface="Baloo" panose="03080902040302020200" pitchFamily="66" charset="0"/>
              </a:rPr>
              <a:t>Tối ưu</a:t>
            </a:r>
          </a:p>
        </p:txBody>
      </p:sp>
      <p:sp>
        <p:nvSpPr>
          <p:cNvPr id="23" name="TextBox 22">
            <a:extLst>
              <a:ext uri="{FF2B5EF4-FFF2-40B4-BE49-F238E27FC236}">
                <a16:creationId xmlns:a16="http://schemas.microsoft.com/office/drawing/2014/main" id="{F97F149F-936C-353D-526F-2ED164043220}"/>
              </a:ext>
            </a:extLst>
          </p:cNvPr>
          <p:cNvSpPr txBox="1"/>
          <p:nvPr/>
        </p:nvSpPr>
        <p:spPr>
          <a:xfrm>
            <a:off x="1130562" y="8351930"/>
            <a:ext cx="5357749"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Sạc với một mức dòng điện</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4E0EB088-9838-065E-EF5E-410C8FFEEB35}"/>
              </a:ext>
            </a:extLst>
          </p:cNvPr>
          <p:cNvSpPr txBox="1"/>
          <p:nvPr/>
        </p:nvSpPr>
        <p:spPr>
          <a:xfrm>
            <a:off x="7605020" y="8351930"/>
            <a:ext cx="5357749"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Phương pháp kinh điển CC-CV</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0271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500"/>
                                        <p:tgtEl>
                                          <p:spTgt spid="2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C35165-01F8-B465-156E-DE8A57842F8C}"/>
              </a:ext>
            </a:extLst>
          </p:cNvPr>
          <p:cNvGrpSpPr/>
          <p:nvPr/>
        </p:nvGrpSpPr>
        <p:grpSpPr>
          <a:xfrm rot="16200000">
            <a:off x="5010152" y="1581150"/>
            <a:ext cx="3695700" cy="13716000"/>
            <a:chOff x="0" y="0"/>
            <a:chExt cx="1868893" cy="2709333"/>
          </a:xfrm>
        </p:grpSpPr>
        <p:sp>
          <p:nvSpPr>
            <p:cNvPr id="6" name="Freeform 3">
              <a:extLst>
                <a:ext uri="{FF2B5EF4-FFF2-40B4-BE49-F238E27FC236}">
                  <a16:creationId xmlns:a16="http://schemas.microsoft.com/office/drawing/2014/main" id="{E06E5C81-69C4-FF1E-2580-DAB676820FD0}"/>
                </a:ext>
              </a:extLst>
            </p:cNvPr>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7" name="TextBox 4">
              <a:extLst>
                <a:ext uri="{FF2B5EF4-FFF2-40B4-BE49-F238E27FC236}">
                  <a16:creationId xmlns:a16="http://schemas.microsoft.com/office/drawing/2014/main" id="{79FA4366-3F20-3F0B-5F6F-7C9747C2137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8" name="TextBox 10">
            <a:extLst>
              <a:ext uri="{FF2B5EF4-FFF2-40B4-BE49-F238E27FC236}">
                <a16:creationId xmlns:a16="http://schemas.microsoft.com/office/drawing/2014/main" id="{129D6CA1-E245-EEB0-8BDC-831A7F62A72E}"/>
              </a:ext>
            </a:extLst>
          </p:cNvPr>
          <p:cNvSpPr txBox="1"/>
          <p:nvPr/>
        </p:nvSpPr>
        <p:spPr>
          <a:xfrm>
            <a:off x="1400123" y="1380241"/>
            <a:ext cx="9267878" cy="571589"/>
          </a:xfrm>
          <a:prstGeom prst="rect">
            <a:avLst/>
          </a:prstGeom>
          <a:ln w="38100">
            <a:solidFill>
              <a:srgbClr val="243E4D"/>
            </a:solidFill>
          </a:ln>
        </p:spPr>
        <p:txBody>
          <a:bodyPr wrap="square" lIns="0" tIns="0" rIns="0" bIns="0" rtlCol="0" anchor="t">
            <a:spAutoFit/>
          </a:bodyPr>
          <a:lstStyle/>
          <a:p>
            <a:pPr algn="ctr"/>
            <a:endParaRPr lang="en-US" sz="5000" b="1">
              <a:solidFill>
                <a:schemeClr val="accent1">
                  <a:lumMod val="50000"/>
                </a:schemeClr>
              </a:solidFill>
              <a:latin typeface="Montserrat ExtraBold" panose="00000900000000000000" pitchFamily="2" charset="0"/>
              <a:cs typeface="Baloo" panose="03080902040302020200" pitchFamily="66" charset="0"/>
            </a:endParaRPr>
          </a:p>
        </p:txBody>
      </p:sp>
      <p:sp>
        <p:nvSpPr>
          <p:cNvPr id="9" name="TextBox 10">
            <a:extLst>
              <a:ext uri="{FF2B5EF4-FFF2-40B4-BE49-F238E27FC236}">
                <a16:creationId xmlns:a16="http://schemas.microsoft.com/office/drawing/2014/main" id="{CA7FBA1F-2C5A-4ACE-A3EE-AAEA2CFE24CC}"/>
              </a:ext>
            </a:extLst>
          </p:cNvPr>
          <p:cNvSpPr txBox="1"/>
          <p:nvPr/>
        </p:nvSpPr>
        <p:spPr>
          <a:xfrm>
            <a:off x="914400" y="999003"/>
            <a:ext cx="9525000" cy="769441"/>
          </a:xfrm>
          <a:prstGeom prst="rect">
            <a:avLst/>
          </a:prstGeom>
          <a:solidFill>
            <a:srgbClr val="F6F4EF"/>
          </a:solidFill>
        </p:spPr>
        <p:txBody>
          <a:bodyPr wrap="square" lIns="0" tIns="0" rIns="0" bIns="0" rtlCol="0" anchor="t">
            <a:spAutoFit/>
          </a:bodyPr>
          <a:lstStyle/>
          <a:p>
            <a:pPr algn="ctr"/>
            <a:r>
              <a:rPr lang="en-US" sz="5000" b="1">
                <a:solidFill>
                  <a:schemeClr val="accent1">
                    <a:lumMod val="50000"/>
                  </a:schemeClr>
                </a:solidFill>
                <a:latin typeface="Montserrat ExtraBold" panose="00000900000000000000" pitchFamily="2" charset="0"/>
                <a:cs typeface="Baloo" panose="03080902040302020200" pitchFamily="66" charset="0"/>
              </a:rPr>
              <a:t>Cấu trúc cơ bản của bộ sạc </a:t>
            </a:r>
          </a:p>
        </p:txBody>
      </p:sp>
      <p:pic>
        <p:nvPicPr>
          <p:cNvPr id="10" name="Picture 9">
            <a:extLst>
              <a:ext uri="{FF2B5EF4-FFF2-40B4-BE49-F238E27FC236}">
                <a16:creationId xmlns:a16="http://schemas.microsoft.com/office/drawing/2014/main" id="{2AF39190-3D3F-21F8-AA2F-4778A3569EF5}"/>
              </a:ext>
            </a:extLst>
          </p:cNvPr>
          <p:cNvPicPr>
            <a:picLocks noChangeAspect="1"/>
          </p:cNvPicPr>
          <p:nvPr/>
        </p:nvPicPr>
        <p:blipFill>
          <a:blip r:embed="rId2"/>
          <a:stretch>
            <a:fillRect/>
          </a:stretch>
        </p:blipFill>
        <p:spPr>
          <a:xfrm>
            <a:off x="571500" y="2476500"/>
            <a:ext cx="12573000" cy="3830397"/>
          </a:xfrm>
          <a:prstGeom prst="rect">
            <a:avLst/>
          </a:prstGeom>
        </p:spPr>
      </p:pic>
      <p:sp>
        <p:nvSpPr>
          <p:cNvPr id="13" name="TextBox 12">
            <a:extLst>
              <a:ext uri="{FF2B5EF4-FFF2-40B4-BE49-F238E27FC236}">
                <a16:creationId xmlns:a16="http://schemas.microsoft.com/office/drawing/2014/main" id="{8BD4AC43-F411-1B7D-DE1D-0FFF59C31213}"/>
              </a:ext>
            </a:extLst>
          </p:cNvPr>
          <p:cNvSpPr txBox="1"/>
          <p:nvPr/>
        </p:nvSpPr>
        <p:spPr>
          <a:xfrm>
            <a:off x="977236" y="6591299"/>
            <a:ext cx="11761527" cy="711028"/>
          </a:xfrm>
          <a:prstGeom prst="rect">
            <a:avLst/>
          </a:prstGeom>
          <a:noFill/>
        </p:spPr>
        <p:txBody>
          <a:bodyPr wrap="square">
            <a:spAutoFit/>
          </a:bodyPr>
          <a:lstStyle/>
          <a:p>
            <a:pPr>
              <a:lnSpc>
                <a:spcPct val="150000"/>
              </a:lnSpc>
            </a:pPr>
            <a:r>
              <a:rPr lang="en-US" sz="30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t>
            </a:r>
            <a:r>
              <a:rPr lang="vi-VN" sz="30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ấu hình chuyển đổi cơ bản của bộ sạc cho xe điện bao gồm:</a:t>
            </a:r>
            <a:endParaRPr lang="en-US" sz="30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EE81AF06-C252-A0CA-C5A3-556D1C75A2F0}"/>
              </a:ext>
            </a:extLst>
          </p:cNvPr>
          <p:cNvSpPr txBox="1"/>
          <p:nvPr/>
        </p:nvSpPr>
        <p:spPr>
          <a:xfrm>
            <a:off x="1511036" y="7445373"/>
            <a:ext cx="1152995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lọc EMI đầu vào</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CCD7EB63-2326-43BB-AF30-EDB37154C050}"/>
              </a:ext>
            </a:extLst>
          </p:cNvPr>
          <p:cNvSpPr txBox="1"/>
          <p:nvPr/>
        </p:nvSpPr>
        <p:spPr>
          <a:xfrm>
            <a:off x="1511036" y="8053295"/>
            <a:ext cx="1152995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Một bộ chuyển đổi tăng áp AC/DC có hiệu chỉnh hệ số công suất (PFC)</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2FA0DBE9-DD9B-37CF-98F0-5E9C73B6F8F7}"/>
              </a:ext>
            </a:extLst>
          </p:cNvPr>
          <p:cNvSpPr txBox="1"/>
          <p:nvPr/>
        </p:nvSpPr>
        <p:spPr>
          <a:xfrm>
            <a:off x="1511036" y="8679703"/>
            <a:ext cx="1152995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chuyển đổi DC-DC cách ly</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6B86E400-7DAF-06EF-A840-DCA02DFF9E88}"/>
              </a:ext>
            </a:extLst>
          </p:cNvPr>
          <p:cNvSpPr txBox="1"/>
          <p:nvPr/>
        </p:nvSpPr>
        <p:spPr>
          <a:xfrm>
            <a:off x="1511036" y="9306111"/>
            <a:ext cx="11529950" cy="60792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Bộ lọc đầu ra</a:t>
            </a:r>
            <a:endParaRPr lang="en-US" sz="25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119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5" grpId="0"/>
      <p:bldP spid="16" grpId="0"/>
      <p:bldP spid="18"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5670</TotalTime>
  <Words>1972</Words>
  <Application>Microsoft Office PowerPoint</Application>
  <PresentationFormat>Custom</PresentationFormat>
  <Paragraphs>222</Paragraphs>
  <Slides>62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4" baseType="lpstr">
      <vt:lpstr>Arial</vt:lpstr>
      <vt:lpstr>Bahnschrift</vt:lpstr>
      <vt:lpstr>Barlow Condensed</vt:lpstr>
      <vt:lpstr>Calibri</vt:lpstr>
      <vt:lpstr>Montserrat ExtraBold</vt:lpstr>
      <vt:lpstr>Montserrat Medium</vt:lpstr>
      <vt:lpstr>Open Sans</vt:lpstr>
      <vt:lpstr>Times New Roman</vt:lpstr>
      <vt:lpstr>Wingdings</vt:lpstr>
      <vt:lpstr>Office Theme</vt:lpstr>
      <vt:lpstr>MathType 7.0 Equation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Beige Illustrative Business Pitch Deck Presentation</dc:title>
  <cp:lastModifiedBy>Hồ Công Trình</cp:lastModifiedBy>
  <cp:revision>838</cp:revision>
  <dcterms:created xsi:type="dcterms:W3CDTF">2006-08-16T00:00:00Z</dcterms:created>
  <dcterms:modified xsi:type="dcterms:W3CDTF">2023-06-05T05:28:35Z</dcterms:modified>
  <dc:identifier>DAFkMh5mfqE</dc:identifier>
</cp:coreProperties>
</file>